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73"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0" d="100"/>
          <a:sy n="120" d="100"/>
        </p:scale>
        <p:origin x="1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54C1D-AD3D-452D-A176-1E0B0C87D700}" type="datetimeFigureOut">
              <a:rPr lang="en-US" smtClean="0"/>
              <a:t>9/8/2018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914EB-B1A6-4E4D-9F76-8EE6935E1A3F}" type="slidenum">
              <a:rPr lang="en-US" smtClean="0"/>
              <a:t>‹#›</a:t>
            </a:fld>
            <a:endParaRPr lang="en-US" dirty="0"/>
          </a:p>
        </p:txBody>
      </p:sp>
    </p:spTree>
    <p:extLst>
      <p:ext uri="{BB962C8B-B14F-4D97-AF65-F5344CB8AC3E}">
        <p14:creationId xmlns:p14="http://schemas.microsoft.com/office/powerpoint/2010/main" val="265753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C6410-E285-46BC-B513-D698FDC1C9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8EA1AA-107D-42DB-8E9F-DA55F6D53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29F93B-AE98-4357-BA67-EDF614899F17}"/>
              </a:ext>
            </a:extLst>
          </p:cNvPr>
          <p:cNvSpPr>
            <a:spLocks noGrp="1"/>
          </p:cNvSpPr>
          <p:nvPr>
            <p:ph type="dt" sz="half" idx="10"/>
          </p:nvPr>
        </p:nvSpPr>
        <p:spPr/>
        <p:txBody>
          <a:bodyPr/>
          <a:lstStyle/>
          <a:p>
            <a:fld id="{510B908F-DD87-4532-B5BC-D9603D6F4405}" type="datetime1">
              <a:rPr lang="en-US" smtClean="0"/>
              <a:t>9/8/2018</a:t>
            </a:fld>
            <a:endParaRPr lang="en-US" dirty="0"/>
          </a:p>
        </p:txBody>
      </p:sp>
      <p:sp>
        <p:nvSpPr>
          <p:cNvPr id="5" name="Footer Placeholder 4">
            <a:extLst>
              <a:ext uri="{FF2B5EF4-FFF2-40B4-BE49-F238E27FC236}">
                <a16:creationId xmlns:a16="http://schemas.microsoft.com/office/drawing/2014/main" id="{07593171-239B-4D50-AAC1-A7AD080DFC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64F83B-E54C-4DA4-BD6E-9FB63EA4235A}"/>
              </a:ext>
            </a:extLst>
          </p:cNvPr>
          <p:cNvSpPr>
            <a:spLocks noGrp="1"/>
          </p:cNvSpPr>
          <p:nvPr>
            <p:ph type="sldNum" sz="quarter" idx="12"/>
          </p:nvPr>
        </p:nvSpPr>
        <p:spPr/>
        <p:txBody>
          <a:bodyPr/>
          <a:lstStyle/>
          <a:p>
            <a:fld id="{36EBA2E2-6680-482E-8E1D-5FE7345B5978}" type="slidenum">
              <a:rPr lang="en-US" smtClean="0"/>
              <a:t>‹#›</a:t>
            </a:fld>
            <a:endParaRPr lang="en-US" dirty="0"/>
          </a:p>
        </p:txBody>
      </p:sp>
    </p:spTree>
    <p:extLst>
      <p:ext uri="{BB962C8B-B14F-4D97-AF65-F5344CB8AC3E}">
        <p14:creationId xmlns:p14="http://schemas.microsoft.com/office/powerpoint/2010/main" val="418098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3016-D5B6-40B4-88AE-3DBB589B23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CD1CB7-6A3B-4490-8784-E8C053A54B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51E2E-7A89-44BC-A23B-D6D315185466}"/>
              </a:ext>
            </a:extLst>
          </p:cNvPr>
          <p:cNvSpPr>
            <a:spLocks noGrp="1"/>
          </p:cNvSpPr>
          <p:nvPr>
            <p:ph type="dt" sz="half" idx="10"/>
          </p:nvPr>
        </p:nvSpPr>
        <p:spPr/>
        <p:txBody>
          <a:bodyPr/>
          <a:lstStyle/>
          <a:p>
            <a:fld id="{CD878BD4-62CF-452C-84A1-9D3725DEEDFE}" type="datetime1">
              <a:rPr lang="en-US" smtClean="0"/>
              <a:t>9/8/2018</a:t>
            </a:fld>
            <a:endParaRPr lang="en-US" dirty="0"/>
          </a:p>
        </p:txBody>
      </p:sp>
      <p:sp>
        <p:nvSpPr>
          <p:cNvPr id="5" name="Footer Placeholder 4">
            <a:extLst>
              <a:ext uri="{FF2B5EF4-FFF2-40B4-BE49-F238E27FC236}">
                <a16:creationId xmlns:a16="http://schemas.microsoft.com/office/drawing/2014/main" id="{5CD803A4-AC62-45F8-8ABE-A2C114B8A4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7CDE35-6E8C-494A-A8A3-DA41C0CD25A5}"/>
              </a:ext>
            </a:extLst>
          </p:cNvPr>
          <p:cNvSpPr>
            <a:spLocks noGrp="1"/>
          </p:cNvSpPr>
          <p:nvPr>
            <p:ph type="sldNum" sz="quarter" idx="12"/>
          </p:nvPr>
        </p:nvSpPr>
        <p:spPr/>
        <p:txBody>
          <a:bodyPr/>
          <a:lstStyle/>
          <a:p>
            <a:fld id="{36EBA2E2-6680-482E-8E1D-5FE7345B5978}" type="slidenum">
              <a:rPr lang="en-US" smtClean="0"/>
              <a:t>‹#›</a:t>
            </a:fld>
            <a:endParaRPr lang="en-US" dirty="0"/>
          </a:p>
        </p:txBody>
      </p:sp>
    </p:spTree>
    <p:extLst>
      <p:ext uri="{BB962C8B-B14F-4D97-AF65-F5344CB8AC3E}">
        <p14:creationId xmlns:p14="http://schemas.microsoft.com/office/powerpoint/2010/main" val="194942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59308C-AE51-45CE-A7E3-8CF7E89838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9F73DF-902A-4A5D-86E0-BE1B0EE0E4A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C9845-F7AA-4E1A-AF89-0E8A1DF36664}"/>
              </a:ext>
            </a:extLst>
          </p:cNvPr>
          <p:cNvSpPr>
            <a:spLocks noGrp="1"/>
          </p:cNvSpPr>
          <p:nvPr>
            <p:ph type="dt" sz="half" idx="10"/>
          </p:nvPr>
        </p:nvSpPr>
        <p:spPr/>
        <p:txBody>
          <a:bodyPr/>
          <a:lstStyle/>
          <a:p>
            <a:fld id="{4DAEDAC6-34E4-4115-9392-C11227714B32}" type="datetime1">
              <a:rPr lang="en-US" smtClean="0"/>
              <a:t>9/8/2018</a:t>
            </a:fld>
            <a:endParaRPr lang="en-US" dirty="0"/>
          </a:p>
        </p:txBody>
      </p:sp>
      <p:sp>
        <p:nvSpPr>
          <p:cNvPr id="5" name="Footer Placeholder 4">
            <a:extLst>
              <a:ext uri="{FF2B5EF4-FFF2-40B4-BE49-F238E27FC236}">
                <a16:creationId xmlns:a16="http://schemas.microsoft.com/office/drawing/2014/main" id="{A402F817-9981-4A4F-B933-B0BE62C2C3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ACE0A4-071E-4816-9252-CCFC869FD141}"/>
              </a:ext>
            </a:extLst>
          </p:cNvPr>
          <p:cNvSpPr>
            <a:spLocks noGrp="1"/>
          </p:cNvSpPr>
          <p:nvPr>
            <p:ph type="sldNum" sz="quarter" idx="12"/>
          </p:nvPr>
        </p:nvSpPr>
        <p:spPr/>
        <p:txBody>
          <a:bodyPr/>
          <a:lstStyle/>
          <a:p>
            <a:fld id="{36EBA2E2-6680-482E-8E1D-5FE7345B5978}" type="slidenum">
              <a:rPr lang="en-US" smtClean="0"/>
              <a:t>‹#›</a:t>
            </a:fld>
            <a:endParaRPr lang="en-US" dirty="0"/>
          </a:p>
        </p:txBody>
      </p:sp>
    </p:spTree>
    <p:extLst>
      <p:ext uri="{BB962C8B-B14F-4D97-AF65-F5344CB8AC3E}">
        <p14:creationId xmlns:p14="http://schemas.microsoft.com/office/powerpoint/2010/main" val="163327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3FD1-3851-4105-86DD-642E84644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60B75-8053-4601-BAE7-A30A26E9FF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CF3CB-6D12-47B5-8EF5-0D048842F365}"/>
              </a:ext>
            </a:extLst>
          </p:cNvPr>
          <p:cNvSpPr>
            <a:spLocks noGrp="1"/>
          </p:cNvSpPr>
          <p:nvPr>
            <p:ph type="dt" sz="half" idx="10"/>
          </p:nvPr>
        </p:nvSpPr>
        <p:spPr/>
        <p:txBody>
          <a:bodyPr/>
          <a:lstStyle/>
          <a:p>
            <a:fld id="{80B0B616-70F1-43B8-BE09-1F63B5C6B1FE}" type="datetime1">
              <a:rPr lang="en-US" smtClean="0"/>
              <a:t>9/8/2018</a:t>
            </a:fld>
            <a:endParaRPr lang="en-US" dirty="0"/>
          </a:p>
        </p:txBody>
      </p:sp>
      <p:sp>
        <p:nvSpPr>
          <p:cNvPr id="5" name="Footer Placeholder 4">
            <a:extLst>
              <a:ext uri="{FF2B5EF4-FFF2-40B4-BE49-F238E27FC236}">
                <a16:creationId xmlns:a16="http://schemas.microsoft.com/office/drawing/2014/main" id="{4C02B4C9-2799-41DB-A91D-4814DFC51B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C058E8-2810-4246-9B7B-4559846A88F8}"/>
              </a:ext>
            </a:extLst>
          </p:cNvPr>
          <p:cNvSpPr>
            <a:spLocks noGrp="1"/>
          </p:cNvSpPr>
          <p:nvPr>
            <p:ph type="sldNum" sz="quarter" idx="12"/>
          </p:nvPr>
        </p:nvSpPr>
        <p:spPr/>
        <p:txBody>
          <a:bodyPr/>
          <a:lstStyle/>
          <a:p>
            <a:fld id="{36EBA2E2-6680-482E-8E1D-5FE7345B5978}" type="slidenum">
              <a:rPr lang="en-US" smtClean="0"/>
              <a:t>‹#›</a:t>
            </a:fld>
            <a:endParaRPr lang="en-US" dirty="0"/>
          </a:p>
        </p:txBody>
      </p:sp>
    </p:spTree>
    <p:extLst>
      <p:ext uri="{BB962C8B-B14F-4D97-AF65-F5344CB8AC3E}">
        <p14:creationId xmlns:p14="http://schemas.microsoft.com/office/powerpoint/2010/main" val="120349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AD30-6EC4-4005-A268-4637AB3ECB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6133A9-907C-4211-B358-68DD3ACF7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82CD97-DBF0-45E0-BFC9-7A01883898A6}"/>
              </a:ext>
            </a:extLst>
          </p:cNvPr>
          <p:cNvSpPr>
            <a:spLocks noGrp="1"/>
          </p:cNvSpPr>
          <p:nvPr>
            <p:ph type="dt" sz="half" idx="10"/>
          </p:nvPr>
        </p:nvSpPr>
        <p:spPr/>
        <p:txBody>
          <a:bodyPr/>
          <a:lstStyle/>
          <a:p>
            <a:fld id="{9FEECDFA-4AA0-47B1-BDB0-1C2FB38433F7}" type="datetime1">
              <a:rPr lang="en-US" smtClean="0"/>
              <a:t>9/8/2018</a:t>
            </a:fld>
            <a:endParaRPr lang="en-US" dirty="0"/>
          </a:p>
        </p:txBody>
      </p:sp>
      <p:sp>
        <p:nvSpPr>
          <p:cNvPr id="5" name="Footer Placeholder 4">
            <a:extLst>
              <a:ext uri="{FF2B5EF4-FFF2-40B4-BE49-F238E27FC236}">
                <a16:creationId xmlns:a16="http://schemas.microsoft.com/office/drawing/2014/main" id="{4C6E224D-F3BA-49B1-81A4-8088B9267B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938410-CC31-46DD-9F91-31340A959672}"/>
              </a:ext>
            </a:extLst>
          </p:cNvPr>
          <p:cNvSpPr>
            <a:spLocks noGrp="1"/>
          </p:cNvSpPr>
          <p:nvPr>
            <p:ph type="sldNum" sz="quarter" idx="12"/>
          </p:nvPr>
        </p:nvSpPr>
        <p:spPr/>
        <p:txBody>
          <a:bodyPr/>
          <a:lstStyle/>
          <a:p>
            <a:fld id="{36EBA2E2-6680-482E-8E1D-5FE7345B5978}" type="slidenum">
              <a:rPr lang="en-US" smtClean="0"/>
              <a:t>‹#›</a:t>
            </a:fld>
            <a:endParaRPr lang="en-US" dirty="0"/>
          </a:p>
        </p:txBody>
      </p:sp>
    </p:spTree>
    <p:extLst>
      <p:ext uri="{BB962C8B-B14F-4D97-AF65-F5344CB8AC3E}">
        <p14:creationId xmlns:p14="http://schemas.microsoft.com/office/powerpoint/2010/main" val="349092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096A-032D-41C9-A542-C6A97EBC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9A5D8-E591-42F4-B134-CD0DB53079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AC39E7-617E-431A-8803-A8C35C1D9C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595E0D-9A2A-4A9F-9A17-431364B8AB44}"/>
              </a:ext>
            </a:extLst>
          </p:cNvPr>
          <p:cNvSpPr>
            <a:spLocks noGrp="1"/>
          </p:cNvSpPr>
          <p:nvPr>
            <p:ph type="dt" sz="half" idx="10"/>
          </p:nvPr>
        </p:nvSpPr>
        <p:spPr/>
        <p:txBody>
          <a:bodyPr/>
          <a:lstStyle/>
          <a:p>
            <a:fld id="{45230E84-D25C-42E0-885B-DD5495942011}" type="datetime1">
              <a:rPr lang="en-US" smtClean="0"/>
              <a:t>9/8/2018</a:t>
            </a:fld>
            <a:endParaRPr lang="en-US" dirty="0"/>
          </a:p>
        </p:txBody>
      </p:sp>
      <p:sp>
        <p:nvSpPr>
          <p:cNvPr id="6" name="Footer Placeholder 5">
            <a:extLst>
              <a:ext uri="{FF2B5EF4-FFF2-40B4-BE49-F238E27FC236}">
                <a16:creationId xmlns:a16="http://schemas.microsoft.com/office/drawing/2014/main" id="{E8FBB93E-6F5A-4E33-AEAC-DFD919A2BA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DBC885-A18D-4B13-9FF6-70A0A75A6DAC}"/>
              </a:ext>
            </a:extLst>
          </p:cNvPr>
          <p:cNvSpPr>
            <a:spLocks noGrp="1"/>
          </p:cNvSpPr>
          <p:nvPr>
            <p:ph type="sldNum" sz="quarter" idx="12"/>
          </p:nvPr>
        </p:nvSpPr>
        <p:spPr/>
        <p:txBody>
          <a:bodyPr/>
          <a:lstStyle/>
          <a:p>
            <a:fld id="{36EBA2E2-6680-482E-8E1D-5FE7345B5978}" type="slidenum">
              <a:rPr lang="en-US" smtClean="0"/>
              <a:t>‹#›</a:t>
            </a:fld>
            <a:endParaRPr lang="en-US" dirty="0"/>
          </a:p>
        </p:txBody>
      </p:sp>
    </p:spTree>
    <p:extLst>
      <p:ext uri="{BB962C8B-B14F-4D97-AF65-F5344CB8AC3E}">
        <p14:creationId xmlns:p14="http://schemas.microsoft.com/office/powerpoint/2010/main" val="41088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F0A6-026B-4935-813C-9BFE83737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176B86-4009-4FA1-ADE4-7E49B1F39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50E616-594E-4630-8FBB-527AF981B8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E1B52-ACEE-416F-914A-286C97256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E4C191-ACFD-4247-A9C7-F555D6719B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E33B36-1EBF-40C3-B0B6-7ECCE32A5A0C}"/>
              </a:ext>
            </a:extLst>
          </p:cNvPr>
          <p:cNvSpPr>
            <a:spLocks noGrp="1"/>
          </p:cNvSpPr>
          <p:nvPr>
            <p:ph type="dt" sz="half" idx="10"/>
          </p:nvPr>
        </p:nvSpPr>
        <p:spPr/>
        <p:txBody>
          <a:bodyPr/>
          <a:lstStyle/>
          <a:p>
            <a:fld id="{5DD63AC4-762D-4BD6-9A00-2F03F4F8BAF1}" type="datetime1">
              <a:rPr lang="en-US" smtClean="0"/>
              <a:t>9/8/2018</a:t>
            </a:fld>
            <a:endParaRPr lang="en-US" dirty="0"/>
          </a:p>
        </p:txBody>
      </p:sp>
      <p:sp>
        <p:nvSpPr>
          <p:cNvPr id="8" name="Footer Placeholder 7">
            <a:extLst>
              <a:ext uri="{FF2B5EF4-FFF2-40B4-BE49-F238E27FC236}">
                <a16:creationId xmlns:a16="http://schemas.microsoft.com/office/drawing/2014/main" id="{80A69A65-C62E-4082-8839-4E1632D4C36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606E22E-289A-4C31-864F-A4D577187038}"/>
              </a:ext>
            </a:extLst>
          </p:cNvPr>
          <p:cNvSpPr>
            <a:spLocks noGrp="1"/>
          </p:cNvSpPr>
          <p:nvPr>
            <p:ph type="sldNum" sz="quarter" idx="12"/>
          </p:nvPr>
        </p:nvSpPr>
        <p:spPr/>
        <p:txBody>
          <a:bodyPr/>
          <a:lstStyle/>
          <a:p>
            <a:fld id="{36EBA2E2-6680-482E-8E1D-5FE7345B5978}" type="slidenum">
              <a:rPr lang="en-US" smtClean="0"/>
              <a:t>‹#›</a:t>
            </a:fld>
            <a:endParaRPr lang="en-US" dirty="0"/>
          </a:p>
        </p:txBody>
      </p:sp>
    </p:spTree>
    <p:extLst>
      <p:ext uri="{BB962C8B-B14F-4D97-AF65-F5344CB8AC3E}">
        <p14:creationId xmlns:p14="http://schemas.microsoft.com/office/powerpoint/2010/main" val="424705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D5D8-A035-4547-B524-735E6DC7FD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4A6769-B231-4C6C-902C-8A436EAC35ED}"/>
              </a:ext>
            </a:extLst>
          </p:cNvPr>
          <p:cNvSpPr>
            <a:spLocks noGrp="1"/>
          </p:cNvSpPr>
          <p:nvPr>
            <p:ph type="dt" sz="half" idx="10"/>
          </p:nvPr>
        </p:nvSpPr>
        <p:spPr/>
        <p:txBody>
          <a:bodyPr/>
          <a:lstStyle/>
          <a:p>
            <a:fld id="{6F39A443-C3B1-416E-9022-6F4A8A60A8F0}" type="datetime1">
              <a:rPr lang="en-US" smtClean="0"/>
              <a:t>9/8/2018</a:t>
            </a:fld>
            <a:endParaRPr lang="en-US" dirty="0"/>
          </a:p>
        </p:txBody>
      </p:sp>
      <p:sp>
        <p:nvSpPr>
          <p:cNvPr id="4" name="Footer Placeholder 3">
            <a:extLst>
              <a:ext uri="{FF2B5EF4-FFF2-40B4-BE49-F238E27FC236}">
                <a16:creationId xmlns:a16="http://schemas.microsoft.com/office/drawing/2014/main" id="{A8E76D45-262A-4990-A501-4233FFC6BAA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2F08A7-EC7A-47F1-AA3E-596BE388F4E9}"/>
              </a:ext>
            </a:extLst>
          </p:cNvPr>
          <p:cNvSpPr>
            <a:spLocks noGrp="1"/>
          </p:cNvSpPr>
          <p:nvPr>
            <p:ph type="sldNum" sz="quarter" idx="12"/>
          </p:nvPr>
        </p:nvSpPr>
        <p:spPr/>
        <p:txBody>
          <a:bodyPr/>
          <a:lstStyle/>
          <a:p>
            <a:fld id="{36EBA2E2-6680-482E-8E1D-5FE7345B5978}" type="slidenum">
              <a:rPr lang="en-US" smtClean="0"/>
              <a:t>‹#›</a:t>
            </a:fld>
            <a:endParaRPr lang="en-US" dirty="0"/>
          </a:p>
        </p:txBody>
      </p:sp>
    </p:spTree>
    <p:extLst>
      <p:ext uri="{BB962C8B-B14F-4D97-AF65-F5344CB8AC3E}">
        <p14:creationId xmlns:p14="http://schemas.microsoft.com/office/powerpoint/2010/main" val="14800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49E05-D7D0-470A-83BE-206252A5CB0F}"/>
              </a:ext>
            </a:extLst>
          </p:cNvPr>
          <p:cNvSpPr>
            <a:spLocks noGrp="1"/>
          </p:cNvSpPr>
          <p:nvPr>
            <p:ph type="dt" sz="half" idx="10"/>
          </p:nvPr>
        </p:nvSpPr>
        <p:spPr/>
        <p:txBody>
          <a:bodyPr/>
          <a:lstStyle/>
          <a:p>
            <a:fld id="{0457AF22-F81B-4FAF-A1ED-7FB9E1CF1DFA}" type="datetime1">
              <a:rPr lang="en-US" smtClean="0"/>
              <a:t>9/8/2018</a:t>
            </a:fld>
            <a:endParaRPr lang="en-US" dirty="0"/>
          </a:p>
        </p:txBody>
      </p:sp>
      <p:sp>
        <p:nvSpPr>
          <p:cNvPr id="3" name="Footer Placeholder 2">
            <a:extLst>
              <a:ext uri="{FF2B5EF4-FFF2-40B4-BE49-F238E27FC236}">
                <a16:creationId xmlns:a16="http://schemas.microsoft.com/office/drawing/2014/main" id="{A3CEE00A-BFCA-41D1-A6CB-79EBD797A71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30DB11-6F62-4EAE-A8C0-72B9A3B4EC76}"/>
              </a:ext>
            </a:extLst>
          </p:cNvPr>
          <p:cNvSpPr>
            <a:spLocks noGrp="1"/>
          </p:cNvSpPr>
          <p:nvPr>
            <p:ph type="sldNum" sz="quarter" idx="12"/>
          </p:nvPr>
        </p:nvSpPr>
        <p:spPr/>
        <p:txBody>
          <a:bodyPr/>
          <a:lstStyle/>
          <a:p>
            <a:fld id="{36EBA2E2-6680-482E-8E1D-5FE7345B5978}" type="slidenum">
              <a:rPr lang="en-US" smtClean="0"/>
              <a:t>‹#›</a:t>
            </a:fld>
            <a:endParaRPr lang="en-US" dirty="0"/>
          </a:p>
        </p:txBody>
      </p:sp>
    </p:spTree>
    <p:extLst>
      <p:ext uri="{BB962C8B-B14F-4D97-AF65-F5344CB8AC3E}">
        <p14:creationId xmlns:p14="http://schemas.microsoft.com/office/powerpoint/2010/main" val="140712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11287-8BDC-4429-B35F-9545DF3BE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0AC5C-C279-45A7-9077-6F37B26DB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CA2888-64FD-4FB7-ACB7-3E25DF732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43E13B-0DC2-4A46-A2EA-69891F523A1C}"/>
              </a:ext>
            </a:extLst>
          </p:cNvPr>
          <p:cNvSpPr>
            <a:spLocks noGrp="1"/>
          </p:cNvSpPr>
          <p:nvPr>
            <p:ph type="dt" sz="half" idx="10"/>
          </p:nvPr>
        </p:nvSpPr>
        <p:spPr/>
        <p:txBody>
          <a:bodyPr/>
          <a:lstStyle/>
          <a:p>
            <a:fld id="{7903CA6B-A7AA-495C-AA82-01799657BCF5}" type="datetime1">
              <a:rPr lang="en-US" smtClean="0"/>
              <a:t>9/8/2018</a:t>
            </a:fld>
            <a:endParaRPr lang="en-US" dirty="0"/>
          </a:p>
        </p:txBody>
      </p:sp>
      <p:sp>
        <p:nvSpPr>
          <p:cNvPr id="6" name="Footer Placeholder 5">
            <a:extLst>
              <a:ext uri="{FF2B5EF4-FFF2-40B4-BE49-F238E27FC236}">
                <a16:creationId xmlns:a16="http://schemas.microsoft.com/office/drawing/2014/main" id="{07DB84E8-1AC4-4787-9C07-7CD24A1992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0E838A-A0F1-444D-A2D7-E254A3C93735}"/>
              </a:ext>
            </a:extLst>
          </p:cNvPr>
          <p:cNvSpPr>
            <a:spLocks noGrp="1"/>
          </p:cNvSpPr>
          <p:nvPr>
            <p:ph type="sldNum" sz="quarter" idx="12"/>
          </p:nvPr>
        </p:nvSpPr>
        <p:spPr/>
        <p:txBody>
          <a:bodyPr/>
          <a:lstStyle/>
          <a:p>
            <a:fld id="{36EBA2E2-6680-482E-8E1D-5FE7345B5978}" type="slidenum">
              <a:rPr lang="en-US" smtClean="0"/>
              <a:t>‹#›</a:t>
            </a:fld>
            <a:endParaRPr lang="en-US" dirty="0"/>
          </a:p>
        </p:txBody>
      </p:sp>
    </p:spTree>
    <p:extLst>
      <p:ext uri="{BB962C8B-B14F-4D97-AF65-F5344CB8AC3E}">
        <p14:creationId xmlns:p14="http://schemas.microsoft.com/office/powerpoint/2010/main" val="44542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9C3C-B1C7-4D7F-99AA-81D43C880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AA511E-98A6-4475-A6FB-74C10C9A6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C347273-439F-4D42-BBAE-BEC17E952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D792D8-6BED-465F-BA54-316A29AB0871}"/>
              </a:ext>
            </a:extLst>
          </p:cNvPr>
          <p:cNvSpPr>
            <a:spLocks noGrp="1"/>
          </p:cNvSpPr>
          <p:nvPr>
            <p:ph type="dt" sz="half" idx="10"/>
          </p:nvPr>
        </p:nvSpPr>
        <p:spPr/>
        <p:txBody>
          <a:bodyPr/>
          <a:lstStyle/>
          <a:p>
            <a:fld id="{FDAA2C38-B998-4A46-BEB2-215677E9BF2E}" type="datetime1">
              <a:rPr lang="en-US" smtClean="0"/>
              <a:t>9/8/2018</a:t>
            </a:fld>
            <a:endParaRPr lang="en-US" dirty="0"/>
          </a:p>
        </p:txBody>
      </p:sp>
      <p:sp>
        <p:nvSpPr>
          <p:cNvPr id="6" name="Footer Placeholder 5">
            <a:extLst>
              <a:ext uri="{FF2B5EF4-FFF2-40B4-BE49-F238E27FC236}">
                <a16:creationId xmlns:a16="http://schemas.microsoft.com/office/drawing/2014/main" id="{A53C8616-FD27-45DF-9AD4-06B71A338A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399E11-3AE0-4EC0-8E8C-88B135AFE6B5}"/>
              </a:ext>
            </a:extLst>
          </p:cNvPr>
          <p:cNvSpPr>
            <a:spLocks noGrp="1"/>
          </p:cNvSpPr>
          <p:nvPr>
            <p:ph type="sldNum" sz="quarter" idx="12"/>
          </p:nvPr>
        </p:nvSpPr>
        <p:spPr/>
        <p:txBody>
          <a:bodyPr/>
          <a:lstStyle/>
          <a:p>
            <a:fld id="{36EBA2E2-6680-482E-8E1D-5FE7345B5978}" type="slidenum">
              <a:rPr lang="en-US" smtClean="0"/>
              <a:t>‹#›</a:t>
            </a:fld>
            <a:endParaRPr lang="en-US" dirty="0"/>
          </a:p>
        </p:txBody>
      </p:sp>
    </p:spTree>
    <p:extLst>
      <p:ext uri="{BB962C8B-B14F-4D97-AF65-F5344CB8AC3E}">
        <p14:creationId xmlns:p14="http://schemas.microsoft.com/office/powerpoint/2010/main" val="162635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D2D4AC-DBE3-4FE1-AD0F-BCDF906C1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5C2C0-DEED-4B2F-A7BF-3A62DAC3C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A8FF3-7515-4FF3-9363-2CAD7AC929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30F9D-7433-4131-B971-1AF2486F1404}" type="datetime1">
              <a:rPr lang="en-US" smtClean="0"/>
              <a:t>9/8/2018</a:t>
            </a:fld>
            <a:endParaRPr lang="en-US" dirty="0"/>
          </a:p>
        </p:txBody>
      </p:sp>
      <p:sp>
        <p:nvSpPr>
          <p:cNvPr id="5" name="Footer Placeholder 4">
            <a:extLst>
              <a:ext uri="{FF2B5EF4-FFF2-40B4-BE49-F238E27FC236}">
                <a16:creationId xmlns:a16="http://schemas.microsoft.com/office/drawing/2014/main" id="{42CB599F-3B6A-4A9E-B81B-367505854E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6F1D69-0225-4210-86E1-8C8E32153F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BA2E2-6680-482E-8E1D-5FE7345B5978}" type="slidenum">
              <a:rPr lang="en-US" smtClean="0"/>
              <a:t>‹#›</a:t>
            </a:fld>
            <a:endParaRPr lang="en-US" dirty="0"/>
          </a:p>
        </p:txBody>
      </p:sp>
    </p:spTree>
    <p:extLst>
      <p:ext uri="{BB962C8B-B14F-4D97-AF65-F5344CB8AC3E}">
        <p14:creationId xmlns:p14="http://schemas.microsoft.com/office/powerpoint/2010/main" val="2917981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645F-243A-459B-ACA7-95A146650EC7}"/>
              </a:ext>
            </a:extLst>
          </p:cNvPr>
          <p:cNvSpPr>
            <a:spLocks noGrp="1"/>
          </p:cNvSpPr>
          <p:nvPr>
            <p:ph type="ctrTitle"/>
          </p:nvPr>
        </p:nvSpPr>
        <p:spPr/>
        <p:txBody>
          <a:bodyPr/>
          <a:lstStyle/>
          <a:p>
            <a:r>
              <a:rPr lang="en-US" dirty="0"/>
              <a:t>Extrapolative Beliefs in the Cross-section</a:t>
            </a:r>
          </a:p>
        </p:txBody>
      </p:sp>
      <p:sp>
        <p:nvSpPr>
          <p:cNvPr id="3" name="Subtitle 2">
            <a:extLst>
              <a:ext uri="{FF2B5EF4-FFF2-40B4-BE49-F238E27FC236}">
                <a16:creationId xmlns:a16="http://schemas.microsoft.com/office/drawing/2014/main" id="{ED003BA5-EE49-4058-8754-C84C7147FB27}"/>
              </a:ext>
            </a:extLst>
          </p:cNvPr>
          <p:cNvSpPr>
            <a:spLocks noGrp="1"/>
          </p:cNvSpPr>
          <p:nvPr>
            <p:ph type="subTitle" idx="1"/>
          </p:nvPr>
        </p:nvSpPr>
        <p:spPr/>
        <p:txBody>
          <a:bodyPr/>
          <a:lstStyle/>
          <a:p>
            <a:r>
              <a:rPr lang="en-US" sz="3200" dirty="0"/>
              <a:t>What Can We Learn from the Crowds?</a:t>
            </a:r>
          </a:p>
          <a:p>
            <a:r>
              <a:rPr lang="en-US" dirty="0" err="1"/>
              <a:t>Zhi</a:t>
            </a:r>
            <a:r>
              <a:rPr lang="en-US" dirty="0"/>
              <a:t> Da , Xing Huang , Lawrence </a:t>
            </a:r>
            <a:r>
              <a:rPr lang="en-US" dirty="0" err="1"/>
              <a:t>Jin</a:t>
            </a:r>
            <a:endParaRPr lang="en-US" dirty="0"/>
          </a:p>
          <a:p>
            <a:r>
              <a:rPr lang="en-US" dirty="0"/>
              <a:t>Presentation by Lex Cruise</a:t>
            </a:r>
          </a:p>
        </p:txBody>
      </p:sp>
      <p:sp>
        <p:nvSpPr>
          <p:cNvPr id="4" name="Footer Placeholder 3">
            <a:extLst>
              <a:ext uri="{FF2B5EF4-FFF2-40B4-BE49-F238E27FC236}">
                <a16:creationId xmlns:a16="http://schemas.microsoft.com/office/drawing/2014/main" id="{E4A4C380-7475-4F61-B428-C195613335B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8420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1258-8D84-4107-BCDA-1729124F6148}"/>
              </a:ext>
            </a:extLst>
          </p:cNvPr>
          <p:cNvSpPr>
            <a:spLocks noGrp="1"/>
          </p:cNvSpPr>
          <p:nvPr>
            <p:ph type="title"/>
          </p:nvPr>
        </p:nvSpPr>
        <p:spPr/>
        <p:txBody>
          <a:bodyPr/>
          <a:lstStyle/>
          <a:p>
            <a:r>
              <a:rPr lang="en-US" dirty="0"/>
              <a:t>Model</a:t>
            </a:r>
          </a:p>
        </p:txBody>
      </p:sp>
      <p:sp>
        <p:nvSpPr>
          <p:cNvPr id="4" name="Footer Placeholder 3">
            <a:extLst>
              <a:ext uri="{FF2B5EF4-FFF2-40B4-BE49-F238E27FC236}">
                <a16:creationId xmlns:a16="http://schemas.microsoft.com/office/drawing/2014/main" id="{B2E5463A-5EC9-4B5B-85F6-552C46FE8EB0}"/>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B227548F-AB8B-4EC9-B355-1ABD84695B83}"/>
              </a:ext>
            </a:extLst>
          </p:cNvPr>
          <p:cNvPicPr>
            <a:picLocks noChangeAspect="1"/>
          </p:cNvPicPr>
          <p:nvPr/>
        </p:nvPicPr>
        <p:blipFill>
          <a:blip r:embed="rId2"/>
          <a:stretch>
            <a:fillRect/>
          </a:stretch>
        </p:blipFill>
        <p:spPr>
          <a:xfrm>
            <a:off x="1015117" y="1255715"/>
            <a:ext cx="9703242" cy="3421333"/>
          </a:xfrm>
          <a:prstGeom prst="rect">
            <a:avLst/>
          </a:prstGeom>
        </p:spPr>
      </p:pic>
      <p:pic>
        <p:nvPicPr>
          <p:cNvPr id="10" name="Picture 9">
            <a:extLst>
              <a:ext uri="{FF2B5EF4-FFF2-40B4-BE49-F238E27FC236}">
                <a16:creationId xmlns:a16="http://schemas.microsoft.com/office/drawing/2014/main" id="{C8CB3EC7-56C7-45F8-BF32-41D1412851A4}"/>
              </a:ext>
            </a:extLst>
          </p:cNvPr>
          <p:cNvPicPr>
            <a:picLocks noChangeAspect="1"/>
          </p:cNvPicPr>
          <p:nvPr/>
        </p:nvPicPr>
        <p:blipFill>
          <a:blip r:embed="rId3"/>
          <a:stretch>
            <a:fillRect/>
          </a:stretch>
        </p:blipFill>
        <p:spPr>
          <a:xfrm>
            <a:off x="2183316" y="4677048"/>
            <a:ext cx="7366844" cy="1749784"/>
          </a:xfrm>
          <a:prstGeom prst="rect">
            <a:avLst/>
          </a:prstGeom>
        </p:spPr>
      </p:pic>
    </p:spTree>
    <p:extLst>
      <p:ext uri="{BB962C8B-B14F-4D97-AF65-F5344CB8AC3E}">
        <p14:creationId xmlns:p14="http://schemas.microsoft.com/office/powerpoint/2010/main" val="228345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EB293-2D29-40BC-8FF8-1938DFBF2B93}"/>
              </a:ext>
            </a:extLst>
          </p:cNvPr>
          <p:cNvSpPr>
            <a:spLocks noGrp="1"/>
          </p:cNvSpPr>
          <p:nvPr>
            <p:ph type="title"/>
          </p:nvPr>
        </p:nvSpPr>
        <p:spPr/>
        <p:txBody>
          <a:bodyPr/>
          <a:lstStyle/>
          <a:p>
            <a:r>
              <a:rPr lang="en-US" dirty="0"/>
              <a:t>Model</a:t>
            </a:r>
          </a:p>
        </p:txBody>
      </p:sp>
      <p:sp>
        <p:nvSpPr>
          <p:cNvPr id="4" name="Footer Placeholder 3">
            <a:extLst>
              <a:ext uri="{FF2B5EF4-FFF2-40B4-BE49-F238E27FC236}">
                <a16:creationId xmlns:a16="http://schemas.microsoft.com/office/drawing/2014/main" id="{80315FC7-023E-43BA-932E-304054AC5A1E}"/>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A6919C71-F448-4671-9D18-8F0289153435}"/>
              </a:ext>
            </a:extLst>
          </p:cNvPr>
          <p:cNvPicPr>
            <a:picLocks noChangeAspect="1"/>
          </p:cNvPicPr>
          <p:nvPr/>
        </p:nvPicPr>
        <p:blipFill>
          <a:blip r:embed="rId2"/>
          <a:stretch>
            <a:fillRect/>
          </a:stretch>
        </p:blipFill>
        <p:spPr>
          <a:xfrm>
            <a:off x="1177087" y="1442979"/>
            <a:ext cx="9251175" cy="4913371"/>
          </a:xfrm>
          <a:prstGeom prst="rect">
            <a:avLst/>
          </a:prstGeom>
        </p:spPr>
      </p:pic>
    </p:spTree>
    <p:extLst>
      <p:ext uri="{BB962C8B-B14F-4D97-AF65-F5344CB8AC3E}">
        <p14:creationId xmlns:p14="http://schemas.microsoft.com/office/powerpoint/2010/main" val="158517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A6C31-B695-4A41-A031-75E419F1A12E}"/>
              </a:ext>
            </a:extLst>
          </p:cNvPr>
          <p:cNvSpPr>
            <a:spLocks noGrp="1"/>
          </p:cNvSpPr>
          <p:nvPr>
            <p:ph type="title"/>
          </p:nvPr>
        </p:nvSpPr>
        <p:spPr/>
        <p:txBody>
          <a:bodyPr/>
          <a:lstStyle/>
          <a:p>
            <a:r>
              <a:rPr lang="en-US" dirty="0"/>
              <a:t>Model</a:t>
            </a:r>
          </a:p>
        </p:txBody>
      </p:sp>
      <p:sp>
        <p:nvSpPr>
          <p:cNvPr id="3" name="Content Placeholder 2">
            <a:extLst>
              <a:ext uri="{FF2B5EF4-FFF2-40B4-BE49-F238E27FC236}">
                <a16:creationId xmlns:a16="http://schemas.microsoft.com/office/drawing/2014/main" id="{DF7DE11B-764C-4EB4-B678-B98B89314F0E}"/>
              </a:ext>
            </a:extLst>
          </p:cNvPr>
          <p:cNvSpPr>
            <a:spLocks noGrp="1"/>
          </p:cNvSpPr>
          <p:nvPr>
            <p:ph idx="1"/>
          </p:nvPr>
        </p:nvSpPr>
        <p:spPr>
          <a:xfrm>
            <a:off x="838200" y="1825625"/>
            <a:ext cx="3328283" cy="4351338"/>
          </a:xfrm>
        </p:spPr>
        <p:txBody>
          <a:bodyPr>
            <a:normAutofit lnSpcReduction="10000"/>
          </a:bodyPr>
          <a:lstStyle/>
          <a:p>
            <a:r>
              <a:rPr lang="en-US" dirty="0"/>
              <a:t>b</a:t>
            </a:r>
            <a:r>
              <a:rPr lang="en-US" baseline="-25000" dirty="0"/>
              <a:t>i</a:t>
            </a:r>
            <a:r>
              <a:rPr lang="en-US" dirty="0"/>
              <a:t> relates the total degree of extrapolation to how predictable returns are</a:t>
            </a:r>
          </a:p>
          <a:p>
            <a:r>
              <a:rPr lang="en-US" dirty="0"/>
              <a:t>A higher µE , </a:t>
            </a:r>
            <a:r>
              <a:rPr lang="el-GR" dirty="0"/>
              <a:t>λ</a:t>
            </a:r>
            <a:r>
              <a:rPr lang="en-US" baseline="-25000" dirty="0"/>
              <a:t>i,1</a:t>
            </a:r>
            <a:r>
              <a:rPr lang="en-US" dirty="0"/>
              <a:t>, or a lower </a:t>
            </a:r>
            <a:r>
              <a:rPr lang="el-GR" dirty="0"/>
              <a:t>λ</a:t>
            </a:r>
            <a:r>
              <a:rPr lang="en-US" baseline="-25000" dirty="0"/>
              <a:t>i,2 </a:t>
            </a:r>
            <a:r>
              <a:rPr lang="en-US" dirty="0"/>
              <a:t>increases b</a:t>
            </a:r>
            <a:r>
              <a:rPr lang="en-US" baseline="-25000" dirty="0"/>
              <a:t>i</a:t>
            </a:r>
            <a:r>
              <a:rPr lang="en-US" dirty="0"/>
              <a:t> and thus makes i’s returns more predictable</a:t>
            </a:r>
          </a:p>
        </p:txBody>
      </p:sp>
      <p:sp>
        <p:nvSpPr>
          <p:cNvPr id="4" name="Footer Placeholder 3">
            <a:extLst>
              <a:ext uri="{FF2B5EF4-FFF2-40B4-BE49-F238E27FC236}">
                <a16:creationId xmlns:a16="http://schemas.microsoft.com/office/drawing/2014/main" id="{AEE390A2-E07E-4E5F-A4C7-ECD99B3C4243}"/>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43547C21-F292-4430-94E2-9E4C3F61D05C}"/>
              </a:ext>
            </a:extLst>
          </p:cNvPr>
          <p:cNvPicPr>
            <a:picLocks noChangeAspect="1"/>
          </p:cNvPicPr>
          <p:nvPr/>
        </p:nvPicPr>
        <p:blipFill>
          <a:blip r:embed="rId2"/>
          <a:stretch>
            <a:fillRect/>
          </a:stretch>
        </p:blipFill>
        <p:spPr>
          <a:xfrm>
            <a:off x="4540194" y="834066"/>
            <a:ext cx="7426519" cy="5522284"/>
          </a:xfrm>
          <a:prstGeom prst="rect">
            <a:avLst/>
          </a:prstGeom>
        </p:spPr>
      </p:pic>
    </p:spTree>
    <p:extLst>
      <p:ext uri="{BB962C8B-B14F-4D97-AF65-F5344CB8AC3E}">
        <p14:creationId xmlns:p14="http://schemas.microsoft.com/office/powerpoint/2010/main" val="407569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2B77-03BE-4370-BAF6-9B8C0F0F9421}"/>
              </a:ext>
            </a:extLst>
          </p:cNvPr>
          <p:cNvSpPr>
            <a:spLocks noGrp="1"/>
          </p:cNvSpPr>
          <p:nvPr>
            <p:ph type="title"/>
          </p:nvPr>
        </p:nvSpPr>
        <p:spPr/>
        <p:txBody>
          <a:bodyPr/>
          <a:lstStyle/>
          <a:p>
            <a:r>
              <a:rPr lang="en-US" dirty="0"/>
              <a:t>Model Advantages</a:t>
            </a:r>
          </a:p>
        </p:txBody>
      </p:sp>
      <p:sp>
        <p:nvSpPr>
          <p:cNvPr id="3" name="Content Placeholder 2">
            <a:extLst>
              <a:ext uri="{FF2B5EF4-FFF2-40B4-BE49-F238E27FC236}">
                <a16:creationId xmlns:a16="http://schemas.microsoft.com/office/drawing/2014/main" id="{FB121FEA-E0D9-4ECA-A386-80F96C09B0F8}"/>
              </a:ext>
            </a:extLst>
          </p:cNvPr>
          <p:cNvSpPr>
            <a:spLocks noGrp="1"/>
          </p:cNvSpPr>
          <p:nvPr>
            <p:ph idx="1"/>
          </p:nvPr>
        </p:nvSpPr>
        <p:spPr/>
        <p:txBody>
          <a:bodyPr/>
          <a:lstStyle/>
          <a:p>
            <a:r>
              <a:rPr lang="en-US" dirty="0"/>
              <a:t>From equation 8 we know that the return of </a:t>
            </a:r>
            <a:r>
              <a:rPr lang="en-US" dirty="0" err="1"/>
              <a:t>i</a:t>
            </a:r>
            <a:r>
              <a:rPr lang="en-US" dirty="0"/>
              <a:t> is driven by realizations of </a:t>
            </a:r>
            <a:r>
              <a:rPr lang="en-US" dirty="0" err="1"/>
              <a:t>ε</a:t>
            </a:r>
            <a:r>
              <a:rPr lang="en-US" baseline="-25000" dirty="0" err="1"/>
              <a:t>i,t</a:t>
            </a:r>
            <a:r>
              <a:rPr lang="en-US" dirty="0"/>
              <a:t>, which have a systematic component </a:t>
            </a:r>
            <a:r>
              <a:rPr lang="en-US" dirty="0" err="1"/>
              <a:t>ε</a:t>
            </a:r>
            <a:r>
              <a:rPr lang="en-US" baseline="-25000" dirty="0" err="1"/>
              <a:t>M,t</a:t>
            </a:r>
            <a:r>
              <a:rPr lang="en-US" baseline="-25000" dirty="0"/>
              <a:t> </a:t>
            </a:r>
            <a:r>
              <a:rPr lang="en-US" dirty="0"/>
              <a:t>and a firm-specific component </a:t>
            </a:r>
            <a:r>
              <a:rPr lang="en-US" dirty="0" err="1"/>
              <a:t>η</a:t>
            </a:r>
            <a:r>
              <a:rPr lang="en-US" baseline="-25000" dirty="0" err="1"/>
              <a:t>i,t</a:t>
            </a:r>
            <a:endParaRPr lang="en-US" baseline="-25000" dirty="0"/>
          </a:p>
          <a:p>
            <a:r>
              <a:rPr lang="en-US" dirty="0"/>
              <a:t>Consider a symmetric case where </a:t>
            </a:r>
            <a:r>
              <a:rPr lang="el-GR" dirty="0"/>
              <a:t>β</a:t>
            </a:r>
            <a:r>
              <a:rPr lang="en-US" baseline="-25000" dirty="0" err="1"/>
              <a:t>i</a:t>
            </a:r>
            <a:r>
              <a:rPr lang="en-US" dirty="0"/>
              <a:t> ≡ </a:t>
            </a:r>
            <a:r>
              <a:rPr lang="el-GR" dirty="0"/>
              <a:t>β, σ</a:t>
            </a:r>
            <a:r>
              <a:rPr lang="el-GR" baseline="-25000" dirty="0"/>
              <a:t>η,</a:t>
            </a:r>
            <a:r>
              <a:rPr lang="en-US" baseline="-25000" dirty="0" err="1"/>
              <a:t>i</a:t>
            </a:r>
            <a:r>
              <a:rPr lang="en-US" baseline="-25000" dirty="0"/>
              <a:t> </a:t>
            </a:r>
            <a:r>
              <a:rPr lang="en-US" dirty="0"/>
              <a:t>≡ </a:t>
            </a:r>
            <a:r>
              <a:rPr lang="el-GR" dirty="0"/>
              <a:t>σ</a:t>
            </a:r>
            <a:r>
              <a:rPr lang="el-GR" baseline="-25000" dirty="0"/>
              <a:t>η</a:t>
            </a:r>
            <a:r>
              <a:rPr lang="el-GR" dirty="0"/>
              <a:t>, λ</a:t>
            </a:r>
            <a:r>
              <a:rPr lang="en-US" baseline="-25000" dirty="0"/>
              <a:t>i,1 </a:t>
            </a:r>
            <a:r>
              <a:rPr lang="en-US" dirty="0"/>
              <a:t>≡ </a:t>
            </a:r>
            <a:r>
              <a:rPr lang="el-GR" dirty="0"/>
              <a:t>λ</a:t>
            </a:r>
            <a:r>
              <a:rPr lang="el-GR" baseline="-25000" dirty="0"/>
              <a:t>1</a:t>
            </a:r>
            <a:r>
              <a:rPr lang="el-GR" dirty="0"/>
              <a:t>, λ</a:t>
            </a:r>
            <a:r>
              <a:rPr lang="en-US" baseline="-25000" dirty="0"/>
              <a:t>i,2 </a:t>
            </a:r>
            <a:r>
              <a:rPr lang="en-US" dirty="0"/>
              <a:t>≡ </a:t>
            </a:r>
            <a:r>
              <a:rPr lang="el-GR" dirty="0"/>
              <a:t>λ</a:t>
            </a:r>
            <a:r>
              <a:rPr lang="el-GR" baseline="-25000" dirty="0"/>
              <a:t>2</a:t>
            </a:r>
            <a:endParaRPr lang="en-US" baseline="-25000" dirty="0"/>
          </a:p>
          <a:p>
            <a:r>
              <a:rPr lang="en-US" dirty="0"/>
              <a:t>Then for a equal-weighted market portfolio is must be true that:</a:t>
            </a:r>
          </a:p>
          <a:p>
            <a:endParaRPr lang="en-US" dirty="0"/>
          </a:p>
        </p:txBody>
      </p:sp>
      <p:sp>
        <p:nvSpPr>
          <p:cNvPr id="4" name="Footer Placeholder 3">
            <a:extLst>
              <a:ext uri="{FF2B5EF4-FFF2-40B4-BE49-F238E27FC236}">
                <a16:creationId xmlns:a16="http://schemas.microsoft.com/office/drawing/2014/main" id="{FE52901B-3FCB-40AB-B67C-1562E1E9881F}"/>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7094653C-00D5-4AA9-8D78-712D823820D2}"/>
              </a:ext>
            </a:extLst>
          </p:cNvPr>
          <p:cNvPicPr>
            <a:picLocks noChangeAspect="1"/>
          </p:cNvPicPr>
          <p:nvPr/>
        </p:nvPicPr>
        <p:blipFill>
          <a:blip r:embed="rId2"/>
          <a:stretch>
            <a:fillRect/>
          </a:stretch>
        </p:blipFill>
        <p:spPr>
          <a:xfrm>
            <a:off x="3295650" y="4237832"/>
            <a:ext cx="5600700" cy="1352550"/>
          </a:xfrm>
          <a:prstGeom prst="rect">
            <a:avLst/>
          </a:prstGeom>
        </p:spPr>
      </p:pic>
    </p:spTree>
    <p:extLst>
      <p:ext uri="{BB962C8B-B14F-4D97-AF65-F5344CB8AC3E}">
        <p14:creationId xmlns:p14="http://schemas.microsoft.com/office/powerpoint/2010/main" val="292209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6368-7BAB-44D3-9827-49E0DE61ADEA}"/>
              </a:ext>
            </a:extLst>
          </p:cNvPr>
          <p:cNvSpPr>
            <a:spLocks noGrp="1"/>
          </p:cNvSpPr>
          <p:nvPr>
            <p:ph type="title"/>
          </p:nvPr>
        </p:nvSpPr>
        <p:spPr/>
        <p:txBody>
          <a:bodyPr/>
          <a:lstStyle/>
          <a:p>
            <a:r>
              <a:rPr lang="en-US" dirty="0"/>
              <a:t>Model Advantages</a:t>
            </a:r>
          </a:p>
        </p:txBody>
      </p:sp>
      <p:sp>
        <p:nvSpPr>
          <p:cNvPr id="3" name="Content Placeholder 2">
            <a:extLst>
              <a:ext uri="{FF2B5EF4-FFF2-40B4-BE49-F238E27FC236}">
                <a16:creationId xmlns:a16="http://schemas.microsoft.com/office/drawing/2014/main" id="{A84F10BA-D030-4D38-8E3D-9EB24B6CFF89}"/>
              </a:ext>
            </a:extLst>
          </p:cNvPr>
          <p:cNvSpPr>
            <a:spLocks noGrp="1"/>
          </p:cNvSpPr>
          <p:nvPr>
            <p:ph idx="1"/>
          </p:nvPr>
        </p:nvSpPr>
        <p:spPr>
          <a:xfrm>
            <a:off x="763325" y="4762831"/>
            <a:ext cx="10590475" cy="1414132"/>
          </a:xfrm>
        </p:spPr>
        <p:txBody>
          <a:bodyPr/>
          <a:lstStyle/>
          <a:p>
            <a:r>
              <a:rPr lang="en-US" dirty="0"/>
              <a:t>As N </a:t>
            </a:r>
            <a:r>
              <a:rPr lang="en-US" dirty="0">
                <a:sym typeface="Wingdings" panose="05000000000000000000" pitchFamily="2" charset="2"/>
              </a:rPr>
              <a:t> </a:t>
            </a:r>
            <a:r>
              <a:rPr lang="en-US" dirty="0" err="1">
                <a:sym typeface="Wingdings" panose="05000000000000000000" pitchFamily="2" charset="2"/>
              </a:rPr>
              <a:t>inf</a:t>
            </a:r>
            <a:r>
              <a:rPr lang="en-US" dirty="0">
                <a:sym typeface="Wingdings" panose="05000000000000000000" pitchFamily="2" charset="2"/>
              </a:rPr>
              <a:t>, </a:t>
            </a:r>
            <a:r>
              <a:rPr lang="el-GR" dirty="0"/>
              <a:t>η</a:t>
            </a:r>
            <a:r>
              <a:rPr lang="en-US" baseline="-25000" dirty="0" err="1"/>
              <a:t>M,t</a:t>
            </a:r>
            <a:r>
              <a:rPr lang="en-US" dirty="0">
                <a:sym typeface="Wingdings" panose="05000000000000000000" pitchFamily="2" charset="2"/>
              </a:rPr>
              <a:t> 0; in words sentiment still negatively affects market returns but it does not depend of the idiosyncratic component of firms’ returns</a:t>
            </a:r>
          </a:p>
        </p:txBody>
      </p:sp>
      <p:sp>
        <p:nvSpPr>
          <p:cNvPr id="4" name="Footer Placeholder 3">
            <a:extLst>
              <a:ext uri="{FF2B5EF4-FFF2-40B4-BE49-F238E27FC236}">
                <a16:creationId xmlns:a16="http://schemas.microsoft.com/office/drawing/2014/main" id="{A48BA45B-D9ED-4A39-928E-BA45FF18BF30}"/>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E1049DA1-42BA-46FA-97EE-2FD16FEE669E}"/>
              </a:ext>
            </a:extLst>
          </p:cNvPr>
          <p:cNvPicPr>
            <a:picLocks noChangeAspect="1"/>
          </p:cNvPicPr>
          <p:nvPr/>
        </p:nvPicPr>
        <p:blipFill>
          <a:blip r:embed="rId2"/>
          <a:stretch>
            <a:fillRect/>
          </a:stretch>
        </p:blipFill>
        <p:spPr>
          <a:xfrm>
            <a:off x="1209608" y="1378462"/>
            <a:ext cx="9772784" cy="3312808"/>
          </a:xfrm>
          <a:prstGeom prst="rect">
            <a:avLst/>
          </a:prstGeom>
        </p:spPr>
      </p:pic>
    </p:spTree>
    <p:extLst>
      <p:ext uri="{BB962C8B-B14F-4D97-AF65-F5344CB8AC3E}">
        <p14:creationId xmlns:p14="http://schemas.microsoft.com/office/powerpoint/2010/main" val="122535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924D-0070-4E31-BB3B-83218C66CAC6}"/>
              </a:ext>
            </a:extLst>
          </p:cNvPr>
          <p:cNvSpPr>
            <a:spLocks noGrp="1"/>
          </p:cNvSpPr>
          <p:nvPr>
            <p:ph type="title"/>
          </p:nvPr>
        </p:nvSpPr>
        <p:spPr/>
        <p:txBody>
          <a:bodyPr/>
          <a:lstStyle/>
          <a:p>
            <a:r>
              <a:rPr lang="en-US" dirty="0"/>
              <a:t>Empirical Analysis: Expectation Formation </a:t>
            </a:r>
          </a:p>
        </p:txBody>
      </p:sp>
      <p:sp>
        <p:nvSpPr>
          <p:cNvPr id="3" name="Content Placeholder 2">
            <a:extLst>
              <a:ext uri="{FF2B5EF4-FFF2-40B4-BE49-F238E27FC236}">
                <a16:creationId xmlns:a16="http://schemas.microsoft.com/office/drawing/2014/main" id="{9259E1A2-7E30-47B6-98B4-1D479679D98B}"/>
              </a:ext>
            </a:extLst>
          </p:cNvPr>
          <p:cNvSpPr>
            <a:spLocks noGrp="1"/>
          </p:cNvSpPr>
          <p:nvPr>
            <p:ph idx="1"/>
          </p:nvPr>
        </p:nvSpPr>
        <p:spPr/>
        <p:txBody>
          <a:bodyPr/>
          <a:lstStyle/>
          <a:p>
            <a:r>
              <a:rPr lang="en-US" dirty="0"/>
              <a:t>Each week t </a:t>
            </a:r>
            <a:r>
              <a:rPr lang="en-US" dirty="0" err="1"/>
              <a:t>Forcerank</a:t>
            </a:r>
            <a:r>
              <a:rPr lang="en-US" dirty="0"/>
              <a:t> users rank 10 stocks in a sector according to the perceived expected performance in week t+1</a:t>
            </a:r>
          </a:p>
          <a:p>
            <a:r>
              <a:rPr lang="en-US" dirty="0"/>
              <a:t>For each stock in each sector the authors take an average of the rankings across each user</a:t>
            </a:r>
          </a:p>
          <a:p>
            <a:r>
              <a:rPr lang="en-US" dirty="0"/>
              <a:t>Highest rank receives a score of 10, second highest receives a score of 9, etc.</a:t>
            </a:r>
          </a:p>
          <a:p>
            <a:r>
              <a:rPr lang="en-US" dirty="0"/>
              <a:t>Last receives a score of 1</a:t>
            </a:r>
          </a:p>
        </p:txBody>
      </p:sp>
      <p:sp>
        <p:nvSpPr>
          <p:cNvPr id="4" name="Footer Placeholder 3">
            <a:extLst>
              <a:ext uri="{FF2B5EF4-FFF2-40B4-BE49-F238E27FC236}">
                <a16:creationId xmlns:a16="http://schemas.microsoft.com/office/drawing/2014/main" id="{AA908090-C887-481B-88DB-9BFFC7A7433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2704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140F-C554-4575-B959-D6F9E63F3E4B}"/>
              </a:ext>
            </a:extLst>
          </p:cNvPr>
          <p:cNvSpPr>
            <a:spLocks noGrp="1"/>
          </p:cNvSpPr>
          <p:nvPr>
            <p:ph type="title"/>
          </p:nvPr>
        </p:nvSpPr>
        <p:spPr/>
        <p:txBody>
          <a:bodyPr/>
          <a:lstStyle/>
          <a:p>
            <a:r>
              <a:rPr lang="en-US" dirty="0"/>
              <a:t>Linear Regression</a:t>
            </a:r>
          </a:p>
        </p:txBody>
      </p:sp>
      <p:sp>
        <p:nvSpPr>
          <p:cNvPr id="3" name="Content Placeholder 2">
            <a:extLst>
              <a:ext uri="{FF2B5EF4-FFF2-40B4-BE49-F238E27FC236}">
                <a16:creationId xmlns:a16="http://schemas.microsoft.com/office/drawing/2014/main" id="{6C876100-152C-496A-8664-B6600F2283BE}"/>
              </a:ext>
            </a:extLst>
          </p:cNvPr>
          <p:cNvSpPr>
            <a:spLocks noGrp="1"/>
          </p:cNvSpPr>
          <p:nvPr>
            <p:ph idx="1"/>
          </p:nvPr>
        </p:nvSpPr>
        <p:spPr/>
        <p:txBody>
          <a:bodyPr/>
          <a:lstStyle/>
          <a:p>
            <a:r>
              <a:rPr lang="en-US" dirty="0"/>
              <a:t>First a linear model with rank score at the dependent variable and past stock performance as the independent variable</a:t>
            </a:r>
          </a:p>
          <a:p>
            <a:endParaRPr lang="en-US" dirty="0"/>
          </a:p>
          <a:p>
            <a:endParaRPr lang="en-US" dirty="0"/>
          </a:p>
          <a:p>
            <a:r>
              <a:rPr lang="en-US" dirty="0" err="1"/>
              <a:t>R</a:t>
            </a:r>
            <a:r>
              <a:rPr lang="en-US" baseline="-25000" dirty="0" err="1"/>
              <a:t>i,t</a:t>
            </a:r>
            <a:r>
              <a:rPr lang="en-US" baseline="-25000" dirty="0"/>
              <a:t>−s </a:t>
            </a:r>
            <a:r>
              <a:rPr lang="en-US" dirty="0"/>
              <a:t>represents the lagged return</a:t>
            </a:r>
          </a:p>
          <a:p>
            <a:r>
              <a:rPr lang="en-US" dirty="0" err="1"/>
              <a:t>w</a:t>
            </a:r>
            <a:r>
              <a:rPr lang="en-US" baseline="-25000" dirty="0" err="1"/>
              <a:t>s</a:t>
            </a:r>
            <a:r>
              <a:rPr lang="en-US" dirty="0"/>
              <a:t> are the regression coefficients</a:t>
            </a:r>
          </a:p>
          <a:p>
            <a:r>
              <a:rPr lang="el-GR" dirty="0"/>
              <a:t>ε</a:t>
            </a:r>
            <a:r>
              <a:rPr lang="en-US" baseline="-25000" dirty="0" err="1"/>
              <a:t>i,t</a:t>
            </a:r>
            <a:r>
              <a:rPr lang="en-US" baseline="-25000" dirty="0"/>
              <a:t> </a:t>
            </a:r>
            <a:r>
              <a:rPr lang="en-US" dirty="0"/>
              <a:t>is an error term</a:t>
            </a:r>
          </a:p>
          <a:p>
            <a:endParaRPr lang="en-US" dirty="0"/>
          </a:p>
          <a:p>
            <a:endParaRPr lang="en-US" dirty="0"/>
          </a:p>
        </p:txBody>
      </p:sp>
      <p:sp>
        <p:nvSpPr>
          <p:cNvPr id="4" name="Footer Placeholder 3">
            <a:extLst>
              <a:ext uri="{FF2B5EF4-FFF2-40B4-BE49-F238E27FC236}">
                <a16:creationId xmlns:a16="http://schemas.microsoft.com/office/drawing/2014/main" id="{B74C67AE-818D-401E-A4F5-817C1E9F10D7}"/>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7071A716-E098-4BD1-B9DF-5483EBA15277}"/>
              </a:ext>
            </a:extLst>
          </p:cNvPr>
          <p:cNvPicPr>
            <a:picLocks noChangeAspect="1"/>
          </p:cNvPicPr>
          <p:nvPr/>
        </p:nvPicPr>
        <p:blipFill>
          <a:blip r:embed="rId2"/>
          <a:stretch>
            <a:fillRect/>
          </a:stretch>
        </p:blipFill>
        <p:spPr>
          <a:xfrm>
            <a:off x="1393424" y="2896800"/>
            <a:ext cx="8943975" cy="619125"/>
          </a:xfrm>
          <a:prstGeom prst="rect">
            <a:avLst/>
          </a:prstGeom>
        </p:spPr>
      </p:pic>
    </p:spTree>
    <p:extLst>
      <p:ext uri="{BB962C8B-B14F-4D97-AF65-F5344CB8AC3E}">
        <p14:creationId xmlns:p14="http://schemas.microsoft.com/office/powerpoint/2010/main" val="709434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14230-43F8-4A27-BCE8-7EE8D1DE9BFB}"/>
              </a:ext>
            </a:extLst>
          </p:cNvPr>
          <p:cNvSpPr>
            <a:spLocks noGrp="1"/>
          </p:cNvSpPr>
          <p:nvPr>
            <p:ph type="title"/>
          </p:nvPr>
        </p:nvSpPr>
        <p:spPr/>
        <p:txBody>
          <a:bodyPr/>
          <a:lstStyle/>
          <a:p>
            <a:r>
              <a:rPr lang="en-US" dirty="0"/>
              <a:t>Linear Regression</a:t>
            </a:r>
          </a:p>
        </p:txBody>
      </p:sp>
      <p:sp>
        <p:nvSpPr>
          <p:cNvPr id="3" name="Content Placeholder 2">
            <a:extLst>
              <a:ext uri="{FF2B5EF4-FFF2-40B4-BE49-F238E27FC236}">
                <a16:creationId xmlns:a16="http://schemas.microsoft.com/office/drawing/2014/main" id="{5EDE0381-58FF-428B-96CD-54D0B00E7103}"/>
              </a:ext>
            </a:extLst>
          </p:cNvPr>
          <p:cNvSpPr>
            <a:spLocks noGrp="1"/>
          </p:cNvSpPr>
          <p:nvPr>
            <p:ph idx="1"/>
          </p:nvPr>
        </p:nvSpPr>
        <p:spPr>
          <a:xfrm>
            <a:off x="838200" y="1825625"/>
            <a:ext cx="4988044" cy="4351338"/>
          </a:xfrm>
        </p:spPr>
        <p:txBody>
          <a:bodyPr>
            <a:normAutofit fontScale="70000" lnSpcReduction="20000"/>
          </a:bodyPr>
          <a:lstStyle/>
          <a:p>
            <a:r>
              <a:rPr lang="en-US" dirty="0"/>
              <a:t>Column (1) uses the raw level of past returns</a:t>
            </a:r>
          </a:p>
          <a:p>
            <a:r>
              <a:rPr lang="en-US" dirty="0"/>
              <a:t>Columns (2)-(4) use contest-adjusted returns (that is, the raw return in excess of the contest average return)</a:t>
            </a:r>
          </a:p>
          <a:p>
            <a:r>
              <a:rPr lang="en-US" dirty="0"/>
              <a:t>Column (3) reports slope coefficients for a regression in which contest-adjust returns in the negative region are set to zero</a:t>
            </a:r>
          </a:p>
          <a:p>
            <a:r>
              <a:rPr lang="en-US" dirty="0"/>
              <a:t>Column (4) reports slope coefficients for a regression in which contest-adjusted returns in the positive region are set to zero</a:t>
            </a:r>
          </a:p>
          <a:p>
            <a:r>
              <a:rPr lang="en-US" dirty="0"/>
              <a:t>The standard errors are in parenthesis. “***”, “**”, and “*” represent significance at the 1, 5, and 10% level, respectively</a:t>
            </a:r>
          </a:p>
        </p:txBody>
      </p:sp>
      <p:sp>
        <p:nvSpPr>
          <p:cNvPr id="4" name="Footer Placeholder 3">
            <a:extLst>
              <a:ext uri="{FF2B5EF4-FFF2-40B4-BE49-F238E27FC236}">
                <a16:creationId xmlns:a16="http://schemas.microsoft.com/office/drawing/2014/main" id="{659EE919-226C-4C89-A56A-CDA94A75A67B}"/>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045CC603-D2FC-431D-995D-2FAFFB161D04}"/>
              </a:ext>
            </a:extLst>
          </p:cNvPr>
          <p:cNvPicPr>
            <a:picLocks noChangeAspect="1"/>
          </p:cNvPicPr>
          <p:nvPr/>
        </p:nvPicPr>
        <p:blipFill>
          <a:blip r:embed="rId2"/>
          <a:stretch>
            <a:fillRect/>
          </a:stretch>
        </p:blipFill>
        <p:spPr>
          <a:xfrm>
            <a:off x="6018952" y="365125"/>
            <a:ext cx="4988044" cy="6492875"/>
          </a:xfrm>
          <a:prstGeom prst="rect">
            <a:avLst/>
          </a:prstGeom>
        </p:spPr>
      </p:pic>
    </p:spTree>
    <p:extLst>
      <p:ext uri="{BB962C8B-B14F-4D97-AF65-F5344CB8AC3E}">
        <p14:creationId xmlns:p14="http://schemas.microsoft.com/office/powerpoint/2010/main" val="243159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553D-CB34-47CA-AF2D-998B497196E8}"/>
              </a:ext>
            </a:extLst>
          </p:cNvPr>
          <p:cNvSpPr>
            <a:spLocks noGrp="1"/>
          </p:cNvSpPr>
          <p:nvPr>
            <p:ph type="title"/>
          </p:nvPr>
        </p:nvSpPr>
        <p:spPr/>
        <p:txBody>
          <a:bodyPr/>
          <a:lstStyle/>
          <a:p>
            <a:r>
              <a:rPr lang="en-US" dirty="0"/>
              <a:t>Non-Linear Regression</a:t>
            </a:r>
          </a:p>
        </p:txBody>
      </p:sp>
      <p:sp>
        <p:nvSpPr>
          <p:cNvPr id="3" name="Content Placeholder 2">
            <a:extLst>
              <a:ext uri="{FF2B5EF4-FFF2-40B4-BE49-F238E27FC236}">
                <a16:creationId xmlns:a16="http://schemas.microsoft.com/office/drawing/2014/main" id="{737422FF-CD69-441A-9D07-4B01CCCBA95B}"/>
              </a:ext>
            </a:extLst>
          </p:cNvPr>
          <p:cNvSpPr>
            <a:spLocks noGrp="1"/>
          </p:cNvSpPr>
          <p:nvPr>
            <p:ph idx="1"/>
          </p:nvPr>
        </p:nvSpPr>
        <p:spPr/>
        <p:txBody>
          <a:bodyPr/>
          <a:lstStyle/>
          <a:p>
            <a:r>
              <a:rPr lang="en-US" dirty="0"/>
              <a:t>Noticing the decay in the significance of older returns the authors switch to a non-linear regression that allows for exponential decay</a:t>
            </a:r>
          </a:p>
          <a:p>
            <a:endParaRPr lang="en-US" dirty="0"/>
          </a:p>
          <a:p>
            <a:endParaRPr lang="en-US" dirty="0"/>
          </a:p>
          <a:p>
            <a:r>
              <a:rPr lang="en-US" dirty="0" err="1"/>
              <a:t>R</a:t>
            </a:r>
            <a:r>
              <a:rPr lang="en-US" baseline="-25000" dirty="0" err="1"/>
              <a:t>i,t</a:t>
            </a:r>
            <a:r>
              <a:rPr lang="en-US" baseline="-25000" dirty="0"/>
              <a:t>−s </a:t>
            </a:r>
            <a:r>
              <a:rPr lang="en-US" dirty="0"/>
              <a:t>represents the lagged return</a:t>
            </a:r>
          </a:p>
          <a:p>
            <a:r>
              <a:rPr lang="en-US" dirty="0" err="1"/>
              <a:t>w</a:t>
            </a:r>
            <a:r>
              <a:rPr lang="en-US" baseline="-25000" dirty="0" err="1"/>
              <a:t>s</a:t>
            </a:r>
            <a:r>
              <a:rPr lang="en-US" dirty="0"/>
              <a:t> are the regression coefficients</a:t>
            </a:r>
          </a:p>
          <a:p>
            <a:r>
              <a:rPr lang="el-GR" dirty="0"/>
              <a:t>ε</a:t>
            </a:r>
            <a:r>
              <a:rPr lang="en-US" baseline="-25000" dirty="0" err="1"/>
              <a:t>i,t</a:t>
            </a:r>
            <a:r>
              <a:rPr lang="en-US" baseline="-25000" dirty="0"/>
              <a:t> </a:t>
            </a:r>
            <a:r>
              <a:rPr lang="en-US" dirty="0"/>
              <a:t>is an error term</a:t>
            </a:r>
          </a:p>
          <a:p>
            <a:endParaRPr lang="en-US" dirty="0"/>
          </a:p>
        </p:txBody>
      </p:sp>
      <p:sp>
        <p:nvSpPr>
          <p:cNvPr id="4" name="Footer Placeholder 3">
            <a:extLst>
              <a:ext uri="{FF2B5EF4-FFF2-40B4-BE49-F238E27FC236}">
                <a16:creationId xmlns:a16="http://schemas.microsoft.com/office/drawing/2014/main" id="{646BCCD1-AED3-4450-809E-E3C1022770A6}"/>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F5228DD8-ECA0-4F68-8B79-6FDF2BFDB577}"/>
              </a:ext>
            </a:extLst>
          </p:cNvPr>
          <p:cNvPicPr>
            <a:picLocks noChangeAspect="1"/>
          </p:cNvPicPr>
          <p:nvPr/>
        </p:nvPicPr>
        <p:blipFill>
          <a:blip r:embed="rId2"/>
          <a:stretch>
            <a:fillRect/>
          </a:stretch>
        </p:blipFill>
        <p:spPr>
          <a:xfrm>
            <a:off x="1317017" y="2761877"/>
            <a:ext cx="8858250" cy="904875"/>
          </a:xfrm>
          <a:prstGeom prst="rect">
            <a:avLst/>
          </a:prstGeom>
        </p:spPr>
      </p:pic>
    </p:spTree>
    <p:extLst>
      <p:ext uri="{BB962C8B-B14F-4D97-AF65-F5344CB8AC3E}">
        <p14:creationId xmlns:p14="http://schemas.microsoft.com/office/powerpoint/2010/main" val="1471580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5672-E48C-44CC-AB13-2EDFA72B83BC}"/>
              </a:ext>
            </a:extLst>
          </p:cNvPr>
          <p:cNvSpPr>
            <a:spLocks noGrp="1"/>
          </p:cNvSpPr>
          <p:nvPr>
            <p:ph type="title"/>
          </p:nvPr>
        </p:nvSpPr>
        <p:spPr/>
        <p:txBody>
          <a:bodyPr/>
          <a:lstStyle/>
          <a:p>
            <a:r>
              <a:rPr lang="en-US" dirty="0"/>
              <a:t>Non-Linear Regression</a:t>
            </a:r>
          </a:p>
        </p:txBody>
      </p:sp>
      <p:sp>
        <p:nvSpPr>
          <p:cNvPr id="3" name="Content Placeholder 2">
            <a:extLst>
              <a:ext uri="{FF2B5EF4-FFF2-40B4-BE49-F238E27FC236}">
                <a16:creationId xmlns:a16="http://schemas.microsoft.com/office/drawing/2014/main" id="{0E487F2D-3F24-4B44-A376-C5A74904DE81}"/>
              </a:ext>
            </a:extLst>
          </p:cNvPr>
          <p:cNvSpPr>
            <a:spLocks noGrp="1"/>
          </p:cNvSpPr>
          <p:nvPr>
            <p:ph idx="1"/>
          </p:nvPr>
        </p:nvSpPr>
        <p:spPr>
          <a:xfrm>
            <a:off x="838200" y="1825625"/>
            <a:ext cx="4680857" cy="3921073"/>
          </a:xfrm>
        </p:spPr>
        <p:txBody>
          <a:bodyPr>
            <a:normAutofit/>
          </a:bodyPr>
          <a:lstStyle/>
          <a:p>
            <a:r>
              <a:rPr lang="en-US" dirty="0"/>
              <a:t>The </a:t>
            </a:r>
            <a:r>
              <a:rPr lang="el-GR" dirty="0"/>
              <a:t>λ</a:t>
            </a:r>
            <a:r>
              <a:rPr lang="en-US" dirty="0"/>
              <a:t>s are as described earlier </a:t>
            </a:r>
          </a:p>
          <a:p>
            <a:r>
              <a:rPr lang="en-US" dirty="0"/>
              <a:t>Big </a:t>
            </a:r>
            <a:r>
              <a:rPr lang="el-GR" dirty="0"/>
              <a:t>λ</a:t>
            </a:r>
            <a:r>
              <a:rPr lang="el-GR" baseline="-25000" dirty="0"/>
              <a:t>1</a:t>
            </a:r>
            <a:r>
              <a:rPr lang="en-US" dirty="0"/>
              <a:t> and small </a:t>
            </a:r>
            <a:r>
              <a:rPr lang="el-GR" dirty="0"/>
              <a:t>λ</a:t>
            </a:r>
            <a:r>
              <a:rPr lang="en-US" baseline="-25000" dirty="0"/>
              <a:t>2</a:t>
            </a:r>
            <a:r>
              <a:rPr lang="en-US" dirty="0"/>
              <a:t> means more extrapolation</a:t>
            </a:r>
          </a:p>
          <a:p>
            <a:r>
              <a:rPr lang="en-US" dirty="0"/>
              <a:t>Rational </a:t>
            </a:r>
            <a:r>
              <a:rPr lang="en-US" dirty="0" err="1"/>
              <a:t>Ranking</a:t>
            </a:r>
            <a:r>
              <a:rPr lang="en-US" baseline="-25000" dirty="0" err="1"/>
              <a:t>i,t</a:t>
            </a:r>
            <a:r>
              <a:rPr lang="en-US" baseline="-25000" dirty="0"/>
              <a:t> </a:t>
            </a:r>
            <a:r>
              <a:rPr lang="en-US" dirty="0"/>
              <a:t>is the a ranking of stock </a:t>
            </a:r>
            <a:r>
              <a:rPr lang="en-US" dirty="0" err="1"/>
              <a:t>i</a:t>
            </a:r>
            <a:r>
              <a:rPr lang="en-US" dirty="0"/>
              <a:t> over week t computed based on its realized return over week t + 1</a:t>
            </a:r>
          </a:p>
        </p:txBody>
      </p:sp>
      <p:sp>
        <p:nvSpPr>
          <p:cNvPr id="4" name="Footer Placeholder 3">
            <a:extLst>
              <a:ext uri="{FF2B5EF4-FFF2-40B4-BE49-F238E27FC236}">
                <a16:creationId xmlns:a16="http://schemas.microsoft.com/office/drawing/2014/main" id="{5E84E853-E21B-4C3F-B82B-852A6E77E109}"/>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61900BD0-438E-4282-92CE-52F56C90E049}"/>
              </a:ext>
            </a:extLst>
          </p:cNvPr>
          <p:cNvPicPr>
            <a:picLocks noChangeAspect="1"/>
          </p:cNvPicPr>
          <p:nvPr/>
        </p:nvPicPr>
        <p:blipFill>
          <a:blip r:embed="rId2"/>
          <a:stretch>
            <a:fillRect/>
          </a:stretch>
        </p:blipFill>
        <p:spPr>
          <a:xfrm>
            <a:off x="5695015" y="1511030"/>
            <a:ext cx="5922764" cy="4453434"/>
          </a:xfrm>
          <a:prstGeom prst="rect">
            <a:avLst/>
          </a:prstGeom>
        </p:spPr>
      </p:pic>
      <p:pic>
        <p:nvPicPr>
          <p:cNvPr id="7" name="Picture 6">
            <a:extLst>
              <a:ext uri="{FF2B5EF4-FFF2-40B4-BE49-F238E27FC236}">
                <a16:creationId xmlns:a16="http://schemas.microsoft.com/office/drawing/2014/main" id="{51CF3A2C-AECF-4A5B-88FD-818CB04E4E51}"/>
              </a:ext>
            </a:extLst>
          </p:cNvPr>
          <p:cNvPicPr>
            <a:picLocks noChangeAspect="1"/>
          </p:cNvPicPr>
          <p:nvPr/>
        </p:nvPicPr>
        <p:blipFill>
          <a:blip r:embed="rId3"/>
          <a:stretch>
            <a:fillRect/>
          </a:stretch>
        </p:blipFill>
        <p:spPr>
          <a:xfrm>
            <a:off x="505250" y="5746698"/>
            <a:ext cx="5189765" cy="705405"/>
          </a:xfrm>
          <a:prstGeom prst="rect">
            <a:avLst/>
          </a:prstGeom>
        </p:spPr>
      </p:pic>
    </p:spTree>
    <p:extLst>
      <p:ext uri="{BB962C8B-B14F-4D97-AF65-F5344CB8AC3E}">
        <p14:creationId xmlns:p14="http://schemas.microsoft.com/office/powerpoint/2010/main" val="470222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2EF3-50C9-4E8D-8FF5-BE074FD42661}"/>
              </a:ext>
            </a:extLst>
          </p:cNvPr>
          <p:cNvSpPr>
            <a:spLocks noGrp="1"/>
          </p:cNvSpPr>
          <p:nvPr>
            <p:ph type="title"/>
          </p:nvPr>
        </p:nvSpPr>
        <p:spPr>
          <a:xfrm>
            <a:off x="838200" y="365126"/>
            <a:ext cx="10515600" cy="907084"/>
          </a:xfrm>
        </p:spPr>
        <p:txBody>
          <a:bodyPr/>
          <a:lstStyle/>
          <a:p>
            <a:r>
              <a:rPr lang="en-US" dirty="0"/>
              <a:t>Introduction</a:t>
            </a:r>
          </a:p>
        </p:txBody>
      </p:sp>
      <p:sp>
        <p:nvSpPr>
          <p:cNvPr id="3" name="Content Placeholder 2">
            <a:extLst>
              <a:ext uri="{FF2B5EF4-FFF2-40B4-BE49-F238E27FC236}">
                <a16:creationId xmlns:a16="http://schemas.microsoft.com/office/drawing/2014/main" id="{5F8F41F6-0858-45F2-97A0-A71271A4E25A}"/>
              </a:ext>
            </a:extLst>
          </p:cNvPr>
          <p:cNvSpPr>
            <a:spLocks noGrp="1"/>
          </p:cNvSpPr>
          <p:nvPr>
            <p:ph idx="1"/>
          </p:nvPr>
        </p:nvSpPr>
        <p:spPr>
          <a:xfrm>
            <a:off x="838200" y="1157716"/>
            <a:ext cx="10515600" cy="4351338"/>
          </a:xfrm>
        </p:spPr>
        <p:txBody>
          <a:bodyPr/>
          <a:lstStyle/>
          <a:p>
            <a:r>
              <a:rPr lang="en-US" dirty="0"/>
              <a:t>Research in behavioral finance have demonstrated the existence of result extrapolation in investors</a:t>
            </a:r>
            <a:r>
              <a:rPr lang="en-US" sz="2400" baseline="30000" dirty="0"/>
              <a:t>1, 2</a:t>
            </a:r>
            <a:endParaRPr lang="en-US" baseline="30000" dirty="0"/>
          </a:p>
          <a:p>
            <a:pPr lvl="1"/>
            <a:r>
              <a:rPr lang="en-US" dirty="0"/>
              <a:t>Result extrapolation means investors expect past stock performance to be positively correlated with future performance</a:t>
            </a:r>
          </a:p>
          <a:p>
            <a:pPr lvl="1"/>
            <a:r>
              <a:rPr lang="en-US" dirty="0"/>
              <a:t>This violates “rational” behavior</a:t>
            </a:r>
          </a:p>
          <a:p>
            <a:r>
              <a:rPr lang="en-US" dirty="0"/>
              <a:t>Further research has demonstrated that that result extrapolation can explain market abnormalities such as excess volatility and return predictability which both violate ‘rational’ investor behavior</a:t>
            </a:r>
            <a:r>
              <a:rPr lang="en-US" baseline="30000" dirty="0"/>
              <a:t>3, 4</a:t>
            </a:r>
            <a:endParaRPr lang="en-US" dirty="0"/>
          </a:p>
          <a:p>
            <a:pPr lvl="1"/>
            <a:r>
              <a:rPr lang="en-US" dirty="0"/>
              <a:t>However, testing the hypnosis on a stock level has been difficult because it requires quantifying investor beliefs in an individual stock</a:t>
            </a:r>
          </a:p>
          <a:p>
            <a:pPr lvl="1"/>
            <a:endParaRPr lang="en-US" dirty="0"/>
          </a:p>
        </p:txBody>
      </p:sp>
      <p:sp>
        <p:nvSpPr>
          <p:cNvPr id="4" name="Footer Placeholder 3">
            <a:extLst>
              <a:ext uri="{FF2B5EF4-FFF2-40B4-BE49-F238E27FC236}">
                <a16:creationId xmlns:a16="http://schemas.microsoft.com/office/drawing/2014/main" id="{9ABB114D-B2FF-45AC-9F46-4171A0524F8D}"/>
              </a:ext>
            </a:extLst>
          </p:cNvPr>
          <p:cNvSpPr>
            <a:spLocks noGrp="1"/>
          </p:cNvSpPr>
          <p:nvPr>
            <p:ph type="ftr" sz="quarter" idx="11"/>
          </p:nvPr>
        </p:nvSpPr>
        <p:spPr>
          <a:xfrm>
            <a:off x="545990" y="5572897"/>
            <a:ext cx="11100019" cy="1034471"/>
          </a:xfrm>
        </p:spPr>
        <p:txBody>
          <a:bodyPr/>
          <a:lstStyle/>
          <a:p>
            <a:r>
              <a:rPr lang="en-US" dirty="0"/>
              <a:t>Greenwood, Robin, and Andrei Shleifer, 2014, Expectations of returns and expected returns, Review of Financial Studies</a:t>
            </a:r>
            <a:r>
              <a:rPr lang="en-US" baseline="30000" dirty="0"/>
              <a:t>1</a:t>
            </a:r>
            <a:r>
              <a:rPr lang="en-US" dirty="0"/>
              <a:t>, </a:t>
            </a:r>
            <a:r>
              <a:rPr lang="en-US" dirty="0" err="1"/>
              <a:t>Koijen</a:t>
            </a:r>
            <a:r>
              <a:rPr lang="en-US" dirty="0"/>
              <a:t>, Ralph S. J., </a:t>
            </a:r>
            <a:r>
              <a:rPr lang="en-US" dirty="0" err="1"/>
              <a:t>Maik</a:t>
            </a:r>
            <a:r>
              <a:rPr lang="en-US" dirty="0"/>
              <a:t> Schmeling, and Evert B. </a:t>
            </a:r>
            <a:r>
              <a:rPr lang="en-US" dirty="0" err="1"/>
              <a:t>Vrugt</a:t>
            </a:r>
            <a:r>
              <a:rPr lang="en-US" dirty="0"/>
              <a:t>, 2015, Survey expectations of returns and asset pricing puzzles, Working paper, London Business School</a:t>
            </a:r>
            <a:r>
              <a:rPr lang="en-US" baseline="30000" dirty="0"/>
              <a:t>2</a:t>
            </a:r>
            <a:r>
              <a:rPr lang="en-US" dirty="0"/>
              <a:t>, </a:t>
            </a:r>
            <a:r>
              <a:rPr lang="en-US" dirty="0" err="1"/>
              <a:t>Barberis</a:t>
            </a:r>
            <a:r>
              <a:rPr lang="en-US" dirty="0"/>
              <a:t>, Nicholas, Robin Greenwood, Lawrence </a:t>
            </a:r>
            <a:r>
              <a:rPr lang="en-US" dirty="0" err="1"/>
              <a:t>Jin</a:t>
            </a:r>
            <a:r>
              <a:rPr lang="en-US" dirty="0"/>
              <a:t>, and Andrei Shleifer, 2015, X-</a:t>
            </a:r>
            <a:r>
              <a:rPr lang="en-US" dirty="0" err="1"/>
              <a:t>capm</a:t>
            </a:r>
            <a:r>
              <a:rPr lang="en-US" dirty="0"/>
              <a:t>: An extrapolative capital asset pricing model, Journal of Financial Economics</a:t>
            </a:r>
            <a:r>
              <a:rPr lang="en-US" baseline="30000" dirty="0"/>
              <a:t>3</a:t>
            </a:r>
            <a:r>
              <a:rPr lang="en-US" dirty="0"/>
              <a:t>, </a:t>
            </a:r>
            <a:r>
              <a:rPr lang="en-US" dirty="0" err="1"/>
              <a:t>Jin</a:t>
            </a:r>
            <a:r>
              <a:rPr lang="en-US" dirty="0"/>
              <a:t>, Lawrence J., and </a:t>
            </a:r>
            <a:r>
              <a:rPr lang="en-US" dirty="0" err="1"/>
              <a:t>Pengfei</a:t>
            </a:r>
            <a:r>
              <a:rPr lang="en-US" dirty="0"/>
              <a:t> Sui, 2018, Asset pricing with return extrapolation, Working paper, California Institute of Technology</a:t>
            </a:r>
            <a:r>
              <a:rPr lang="en-US" baseline="30000" dirty="0"/>
              <a:t>4</a:t>
            </a:r>
            <a:endParaRPr lang="en-US" dirty="0"/>
          </a:p>
        </p:txBody>
      </p:sp>
    </p:spTree>
    <p:extLst>
      <p:ext uri="{BB962C8B-B14F-4D97-AF65-F5344CB8AC3E}">
        <p14:creationId xmlns:p14="http://schemas.microsoft.com/office/powerpoint/2010/main" val="1760569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740E-1794-47F5-AA05-320CDEA66F5D}"/>
              </a:ext>
            </a:extLst>
          </p:cNvPr>
          <p:cNvSpPr>
            <a:spLocks noGrp="1"/>
          </p:cNvSpPr>
          <p:nvPr>
            <p:ph type="title"/>
          </p:nvPr>
        </p:nvSpPr>
        <p:spPr/>
        <p:txBody>
          <a:bodyPr/>
          <a:lstStyle/>
          <a:p>
            <a:r>
              <a:rPr lang="en-US" dirty="0"/>
              <a:t>Professional vs. Non-Professional</a:t>
            </a:r>
          </a:p>
        </p:txBody>
      </p:sp>
      <p:sp>
        <p:nvSpPr>
          <p:cNvPr id="3" name="Content Placeholder 2">
            <a:extLst>
              <a:ext uri="{FF2B5EF4-FFF2-40B4-BE49-F238E27FC236}">
                <a16:creationId xmlns:a16="http://schemas.microsoft.com/office/drawing/2014/main" id="{7FF57111-5CAB-4923-9F88-F4237486162C}"/>
              </a:ext>
            </a:extLst>
          </p:cNvPr>
          <p:cNvSpPr>
            <a:spLocks noGrp="1"/>
          </p:cNvSpPr>
          <p:nvPr>
            <p:ph idx="1"/>
          </p:nvPr>
        </p:nvSpPr>
        <p:spPr>
          <a:xfrm>
            <a:off x="838200" y="1825625"/>
            <a:ext cx="5355866" cy="4351338"/>
          </a:xfrm>
        </p:spPr>
        <p:txBody>
          <a:bodyPr/>
          <a:lstStyle/>
          <a:p>
            <a:r>
              <a:rPr lang="en-US" dirty="0"/>
              <a:t>Because of the cross-sectional nature of the data the authors were able to run the regression on financial professionals and non financial professionals</a:t>
            </a:r>
          </a:p>
          <a:p>
            <a:r>
              <a:rPr lang="en-US" dirty="0"/>
              <a:t>We can notice a significant difference between the two categories</a:t>
            </a:r>
          </a:p>
          <a:p>
            <a:endParaRPr lang="en-US" dirty="0"/>
          </a:p>
        </p:txBody>
      </p:sp>
      <p:sp>
        <p:nvSpPr>
          <p:cNvPr id="4" name="Footer Placeholder 3">
            <a:extLst>
              <a:ext uri="{FF2B5EF4-FFF2-40B4-BE49-F238E27FC236}">
                <a16:creationId xmlns:a16="http://schemas.microsoft.com/office/drawing/2014/main" id="{BDDD9016-876F-4CB7-A903-5BA3F177D20A}"/>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AE4B56BC-8E02-489E-ABBA-0EAEC0B329B4}"/>
              </a:ext>
            </a:extLst>
          </p:cNvPr>
          <p:cNvPicPr>
            <a:picLocks noChangeAspect="1"/>
          </p:cNvPicPr>
          <p:nvPr/>
        </p:nvPicPr>
        <p:blipFill>
          <a:blip r:embed="rId2"/>
          <a:stretch>
            <a:fillRect/>
          </a:stretch>
        </p:blipFill>
        <p:spPr>
          <a:xfrm>
            <a:off x="6284090" y="1870075"/>
            <a:ext cx="5907910" cy="3764142"/>
          </a:xfrm>
          <a:prstGeom prst="rect">
            <a:avLst/>
          </a:prstGeom>
        </p:spPr>
      </p:pic>
    </p:spTree>
    <p:extLst>
      <p:ext uri="{BB962C8B-B14F-4D97-AF65-F5344CB8AC3E}">
        <p14:creationId xmlns:p14="http://schemas.microsoft.com/office/powerpoint/2010/main" val="128545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1011-DC2A-4219-9D9D-B7786989B769}"/>
              </a:ext>
            </a:extLst>
          </p:cNvPr>
          <p:cNvSpPr>
            <a:spLocks noGrp="1"/>
          </p:cNvSpPr>
          <p:nvPr>
            <p:ph type="title"/>
          </p:nvPr>
        </p:nvSpPr>
        <p:spPr/>
        <p:txBody>
          <a:bodyPr/>
          <a:lstStyle/>
          <a:p>
            <a:r>
              <a:rPr lang="en-US" dirty="0"/>
              <a:t>Return Predictability</a:t>
            </a:r>
          </a:p>
        </p:txBody>
      </p:sp>
      <p:sp>
        <p:nvSpPr>
          <p:cNvPr id="3" name="Content Placeholder 2">
            <a:extLst>
              <a:ext uri="{FF2B5EF4-FFF2-40B4-BE49-F238E27FC236}">
                <a16:creationId xmlns:a16="http://schemas.microsoft.com/office/drawing/2014/main" id="{96A324B0-900E-42E1-8523-18AE241CBCA2}"/>
              </a:ext>
            </a:extLst>
          </p:cNvPr>
          <p:cNvSpPr>
            <a:spLocks noGrp="1"/>
          </p:cNvSpPr>
          <p:nvPr>
            <p:ph idx="1"/>
          </p:nvPr>
        </p:nvSpPr>
        <p:spPr/>
        <p:txBody>
          <a:bodyPr/>
          <a:lstStyle/>
          <a:p>
            <a:r>
              <a:rPr lang="en-US" dirty="0"/>
              <a:t>In the model return predictability is completely due to behavioral agents extrapolating past returns</a:t>
            </a:r>
          </a:p>
          <a:p>
            <a:r>
              <a:rPr lang="en-US" dirty="0"/>
              <a:t>As a result, the regression of realized returns on past returns completely recovers the λi,2 parameter of extrapolator beliefs, giving rise to:</a:t>
            </a:r>
          </a:p>
          <a:p>
            <a:endParaRPr lang="en-US" dirty="0"/>
          </a:p>
        </p:txBody>
      </p:sp>
      <p:sp>
        <p:nvSpPr>
          <p:cNvPr id="4" name="Footer Placeholder 3">
            <a:extLst>
              <a:ext uri="{FF2B5EF4-FFF2-40B4-BE49-F238E27FC236}">
                <a16:creationId xmlns:a16="http://schemas.microsoft.com/office/drawing/2014/main" id="{4C3508E4-6158-4A32-8FF1-DBA59FA4112C}"/>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A82DC04B-0D50-4977-AB7B-84CCAC379B23}"/>
              </a:ext>
            </a:extLst>
          </p:cNvPr>
          <p:cNvPicPr>
            <a:picLocks noChangeAspect="1"/>
          </p:cNvPicPr>
          <p:nvPr/>
        </p:nvPicPr>
        <p:blipFill>
          <a:blip r:embed="rId2"/>
          <a:stretch>
            <a:fillRect/>
          </a:stretch>
        </p:blipFill>
        <p:spPr>
          <a:xfrm>
            <a:off x="5248068" y="4001294"/>
            <a:ext cx="1457325" cy="495300"/>
          </a:xfrm>
          <a:prstGeom prst="rect">
            <a:avLst/>
          </a:prstGeom>
        </p:spPr>
      </p:pic>
    </p:spTree>
    <p:extLst>
      <p:ext uri="{BB962C8B-B14F-4D97-AF65-F5344CB8AC3E}">
        <p14:creationId xmlns:p14="http://schemas.microsoft.com/office/powerpoint/2010/main" val="2659289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4BF2-746F-457E-93F5-9819266F3C57}"/>
              </a:ext>
            </a:extLst>
          </p:cNvPr>
          <p:cNvSpPr>
            <a:spLocks noGrp="1"/>
          </p:cNvSpPr>
          <p:nvPr>
            <p:ph type="title"/>
          </p:nvPr>
        </p:nvSpPr>
        <p:spPr/>
        <p:txBody>
          <a:bodyPr/>
          <a:lstStyle/>
          <a:p>
            <a:r>
              <a:rPr lang="en-US" dirty="0"/>
              <a:t>Return Predictability</a:t>
            </a:r>
          </a:p>
        </p:txBody>
      </p:sp>
      <p:pic>
        <p:nvPicPr>
          <p:cNvPr id="5" name="Content Placeholder 4">
            <a:extLst>
              <a:ext uri="{FF2B5EF4-FFF2-40B4-BE49-F238E27FC236}">
                <a16:creationId xmlns:a16="http://schemas.microsoft.com/office/drawing/2014/main" id="{A15871AB-01F7-4E25-8695-9525C8B223CB}"/>
              </a:ext>
            </a:extLst>
          </p:cNvPr>
          <p:cNvPicPr>
            <a:picLocks noGrp="1" noChangeAspect="1"/>
          </p:cNvPicPr>
          <p:nvPr>
            <p:ph idx="1"/>
          </p:nvPr>
        </p:nvPicPr>
        <p:blipFill>
          <a:blip r:embed="rId2"/>
          <a:stretch>
            <a:fillRect/>
          </a:stretch>
        </p:blipFill>
        <p:spPr>
          <a:xfrm>
            <a:off x="726949" y="1626919"/>
            <a:ext cx="4933649" cy="4351338"/>
          </a:xfrm>
          <a:prstGeom prst="rect">
            <a:avLst/>
          </a:prstGeom>
        </p:spPr>
      </p:pic>
      <p:sp>
        <p:nvSpPr>
          <p:cNvPr id="4" name="Footer Placeholder 3">
            <a:extLst>
              <a:ext uri="{FF2B5EF4-FFF2-40B4-BE49-F238E27FC236}">
                <a16:creationId xmlns:a16="http://schemas.microsoft.com/office/drawing/2014/main" id="{477FE321-E6F2-4C93-8010-00B2ED05CAD6}"/>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8B2BC34D-DD86-4C89-A6D6-CFBF934FC2DC}"/>
              </a:ext>
            </a:extLst>
          </p:cNvPr>
          <p:cNvPicPr>
            <a:picLocks noChangeAspect="1"/>
          </p:cNvPicPr>
          <p:nvPr/>
        </p:nvPicPr>
        <p:blipFill>
          <a:blip r:embed="rId3"/>
          <a:stretch>
            <a:fillRect/>
          </a:stretch>
        </p:blipFill>
        <p:spPr>
          <a:xfrm>
            <a:off x="6454926" y="1675779"/>
            <a:ext cx="4554701" cy="4253617"/>
          </a:xfrm>
          <a:prstGeom prst="rect">
            <a:avLst/>
          </a:prstGeom>
        </p:spPr>
      </p:pic>
    </p:spTree>
    <p:extLst>
      <p:ext uri="{BB962C8B-B14F-4D97-AF65-F5344CB8AC3E}">
        <p14:creationId xmlns:p14="http://schemas.microsoft.com/office/powerpoint/2010/main" val="4168792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B934-6BB8-4B7B-A7FA-044EE32E7784}"/>
              </a:ext>
            </a:extLst>
          </p:cNvPr>
          <p:cNvSpPr>
            <a:spLocks noGrp="1"/>
          </p:cNvSpPr>
          <p:nvPr>
            <p:ph type="title"/>
          </p:nvPr>
        </p:nvSpPr>
        <p:spPr/>
        <p:txBody>
          <a:bodyPr/>
          <a:lstStyle/>
          <a:p>
            <a:r>
              <a:rPr lang="en-US" dirty="0"/>
              <a:t>Return predictability of the </a:t>
            </a:r>
            <a:r>
              <a:rPr lang="en-US" dirty="0" err="1"/>
              <a:t>Forcerank</a:t>
            </a:r>
            <a:r>
              <a:rPr lang="en-US" dirty="0"/>
              <a:t> score</a:t>
            </a:r>
          </a:p>
        </p:txBody>
      </p:sp>
      <p:sp>
        <p:nvSpPr>
          <p:cNvPr id="4" name="Footer Placeholder 3">
            <a:extLst>
              <a:ext uri="{FF2B5EF4-FFF2-40B4-BE49-F238E27FC236}">
                <a16:creationId xmlns:a16="http://schemas.microsoft.com/office/drawing/2014/main" id="{E666230D-5DE2-4FC7-BCF5-2F1C69D0C847}"/>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CADB4E96-5E96-4AD8-B2E2-929A18556ACC}"/>
              </a:ext>
            </a:extLst>
          </p:cNvPr>
          <p:cNvPicPr>
            <a:picLocks noChangeAspect="1"/>
          </p:cNvPicPr>
          <p:nvPr/>
        </p:nvPicPr>
        <p:blipFill>
          <a:blip r:embed="rId2"/>
          <a:stretch>
            <a:fillRect/>
          </a:stretch>
        </p:blipFill>
        <p:spPr>
          <a:xfrm>
            <a:off x="1357023" y="1690688"/>
            <a:ext cx="9287123" cy="4322271"/>
          </a:xfrm>
          <a:prstGeom prst="rect">
            <a:avLst/>
          </a:prstGeom>
        </p:spPr>
      </p:pic>
    </p:spTree>
    <p:extLst>
      <p:ext uri="{BB962C8B-B14F-4D97-AF65-F5344CB8AC3E}">
        <p14:creationId xmlns:p14="http://schemas.microsoft.com/office/powerpoint/2010/main" val="1831213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032C-F6D0-4488-AFF1-75CFEADE8752}"/>
              </a:ext>
            </a:extLst>
          </p:cNvPr>
          <p:cNvSpPr>
            <a:spLocks noGrp="1"/>
          </p:cNvSpPr>
          <p:nvPr>
            <p:ph type="title"/>
          </p:nvPr>
        </p:nvSpPr>
        <p:spPr/>
        <p:txBody>
          <a:bodyPr/>
          <a:lstStyle/>
          <a:p>
            <a:r>
              <a:rPr lang="en-US" dirty="0"/>
              <a:t>Trading Strategy</a:t>
            </a:r>
          </a:p>
        </p:txBody>
      </p:sp>
      <p:sp>
        <p:nvSpPr>
          <p:cNvPr id="3" name="Content Placeholder 2">
            <a:extLst>
              <a:ext uri="{FF2B5EF4-FFF2-40B4-BE49-F238E27FC236}">
                <a16:creationId xmlns:a16="http://schemas.microsoft.com/office/drawing/2014/main" id="{5DBCE4C1-A682-4D11-B7C1-3264D98DA3C2}"/>
              </a:ext>
            </a:extLst>
          </p:cNvPr>
          <p:cNvSpPr>
            <a:spLocks noGrp="1"/>
          </p:cNvSpPr>
          <p:nvPr>
            <p:ph idx="1"/>
          </p:nvPr>
        </p:nvSpPr>
        <p:spPr>
          <a:xfrm>
            <a:off x="838200" y="1825625"/>
            <a:ext cx="10515600" cy="995467"/>
          </a:xfrm>
        </p:spPr>
        <p:txBody>
          <a:bodyPr>
            <a:normAutofit fontScale="62500" lnSpcReduction="20000"/>
          </a:bodyPr>
          <a:lstStyle/>
          <a:p>
            <a:r>
              <a:rPr lang="en-US" dirty="0"/>
              <a:t>At the beginning of each week, sort the stocks on different variables into five quintiles in each contest </a:t>
            </a:r>
          </a:p>
          <a:p>
            <a:r>
              <a:rPr lang="en-US" dirty="0"/>
              <a:t>The portfolio is rebalanced every week </a:t>
            </a:r>
          </a:p>
          <a:p>
            <a:r>
              <a:rPr lang="en-US" dirty="0"/>
              <a:t>Stocks whose prices are below five dollars at the beginning of each week are removed</a:t>
            </a:r>
          </a:p>
        </p:txBody>
      </p:sp>
      <p:sp>
        <p:nvSpPr>
          <p:cNvPr id="4" name="Footer Placeholder 3">
            <a:extLst>
              <a:ext uri="{FF2B5EF4-FFF2-40B4-BE49-F238E27FC236}">
                <a16:creationId xmlns:a16="http://schemas.microsoft.com/office/drawing/2014/main" id="{12112784-5F45-4AF6-9A2B-B40DD1E7BFC0}"/>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6A8960C5-AD52-427B-8E0A-F3761596B89B}"/>
              </a:ext>
            </a:extLst>
          </p:cNvPr>
          <p:cNvPicPr>
            <a:picLocks noChangeAspect="1"/>
          </p:cNvPicPr>
          <p:nvPr/>
        </p:nvPicPr>
        <p:blipFill>
          <a:blip r:embed="rId2"/>
          <a:stretch>
            <a:fillRect/>
          </a:stretch>
        </p:blipFill>
        <p:spPr>
          <a:xfrm>
            <a:off x="1148300" y="2821092"/>
            <a:ext cx="10082254" cy="3598550"/>
          </a:xfrm>
          <a:prstGeom prst="rect">
            <a:avLst/>
          </a:prstGeom>
        </p:spPr>
      </p:pic>
    </p:spTree>
    <p:extLst>
      <p:ext uri="{BB962C8B-B14F-4D97-AF65-F5344CB8AC3E}">
        <p14:creationId xmlns:p14="http://schemas.microsoft.com/office/powerpoint/2010/main" val="1941725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8B37-D0C0-4881-BE81-4ECC4A5A4932}"/>
              </a:ext>
            </a:extLst>
          </p:cNvPr>
          <p:cNvSpPr>
            <a:spLocks noGrp="1"/>
          </p:cNvSpPr>
          <p:nvPr>
            <p:ph type="title"/>
          </p:nvPr>
        </p:nvSpPr>
        <p:spPr/>
        <p:txBody>
          <a:bodyPr/>
          <a:lstStyle/>
          <a:p>
            <a:r>
              <a:rPr lang="en-US" dirty="0"/>
              <a:t>Subsample</a:t>
            </a:r>
          </a:p>
        </p:txBody>
      </p:sp>
      <p:sp>
        <p:nvSpPr>
          <p:cNvPr id="3" name="Content Placeholder 2">
            <a:extLst>
              <a:ext uri="{FF2B5EF4-FFF2-40B4-BE49-F238E27FC236}">
                <a16:creationId xmlns:a16="http://schemas.microsoft.com/office/drawing/2014/main" id="{C2ECFD54-3D63-4952-B4D1-EE5ED2720B43}"/>
              </a:ext>
            </a:extLst>
          </p:cNvPr>
          <p:cNvSpPr>
            <a:spLocks noGrp="1"/>
          </p:cNvSpPr>
          <p:nvPr>
            <p:ph idx="1"/>
          </p:nvPr>
        </p:nvSpPr>
        <p:spPr>
          <a:xfrm>
            <a:off x="838200" y="1825625"/>
            <a:ext cx="5257800" cy="4351338"/>
          </a:xfrm>
        </p:spPr>
        <p:txBody>
          <a:bodyPr/>
          <a:lstStyle/>
          <a:p>
            <a:r>
              <a:rPr lang="en-US" dirty="0"/>
              <a:t>This table presents the results of </a:t>
            </a:r>
            <a:r>
              <a:rPr lang="en-US" dirty="0" err="1"/>
              <a:t>Fama-MacBeth</a:t>
            </a:r>
            <a:r>
              <a:rPr lang="en-US" dirty="0"/>
              <a:t> forecasting regressions of individual stock returns</a:t>
            </a:r>
          </a:p>
          <a:p>
            <a:r>
              <a:rPr lang="en-US" dirty="0"/>
              <a:t>IO stands for institutional ownership</a:t>
            </a:r>
          </a:p>
          <a:p>
            <a:r>
              <a:rPr lang="en-US" dirty="0"/>
              <a:t>We can see the effect is much more significant for low IO stocks</a:t>
            </a:r>
          </a:p>
        </p:txBody>
      </p:sp>
      <p:sp>
        <p:nvSpPr>
          <p:cNvPr id="4" name="Footer Placeholder 3">
            <a:extLst>
              <a:ext uri="{FF2B5EF4-FFF2-40B4-BE49-F238E27FC236}">
                <a16:creationId xmlns:a16="http://schemas.microsoft.com/office/drawing/2014/main" id="{193D577C-8464-46F1-8539-1DC3428B94A8}"/>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9B1F0103-2EDF-49A8-BCD8-AA8556A433FD}"/>
              </a:ext>
            </a:extLst>
          </p:cNvPr>
          <p:cNvPicPr>
            <a:picLocks noChangeAspect="1"/>
          </p:cNvPicPr>
          <p:nvPr/>
        </p:nvPicPr>
        <p:blipFill>
          <a:blip r:embed="rId2"/>
          <a:stretch>
            <a:fillRect/>
          </a:stretch>
        </p:blipFill>
        <p:spPr>
          <a:xfrm>
            <a:off x="6556948" y="1767563"/>
            <a:ext cx="5460123" cy="4351338"/>
          </a:xfrm>
          <a:prstGeom prst="rect">
            <a:avLst/>
          </a:prstGeom>
        </p:spPr>
      </p:pic>
    </p:spTree>
    <p:extLst>
      <p:ext uri="{BB962C8B-B14F-4D97-AF65-F5344CB8AC3E}">
        <p14:creationId xmlns:p14="http://schemas.microsoft.com/office/powerpoint/2010/main" val="3050913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C0A5-C08A-426D-8BD4-5C88D3993D07}"/>
              </a:ext>
            </a:extLst>
          </p:cNvPr>
          <p:cNvSpPr>
            <a:spLocks noGrp="1"/>
          </p:cNvSpPr>
          <p:nvPr>
            <p:ph type="title"/>
          </p:nvPr>
        </p:nvSpPr>
        <p:spPr/>
        <p:txBody>
          <a:bodyPr/>
          <a:lstStyle/>
          <a:p>
            <a:r>
              <a:rPr lang="en-US" dirty="0"/>
              <a:t>Out of sample</a:t>
            </a:r>
          </a:p>
        </p:txBody>
      </p:sp>
      <p:sp>
        <p:nvSpPr>
          <p:cNvPr id="4" name="Footer Placeholder 3">
            <a:extLst>
              <a:ext uri="{FF2B5EF4-FFF2-40B4-BE49-F238E27FC236}">
                <a16:creationId xmlns:a16="http://schemas.microsoft.com/office/drawing/2014/main" id="{444A7DB4-2BCE-4A5D-93A5-5B9CCE8CDA59}"/>
              </a:ext>
            </a:extLst>
          </p:cNvPr>
          <p:cNvSpPr>
            <a:spLocks noGrp="1"/>
          </p:cNvSpPr>
          <p:nvPr>
            <p:ph type="ftr" sz="quarter" idx="11"/>
          </p:nvPr>
        </p:nvSpPr>
        <p:spPr/>
        <p:txBody>
          <a:bodyPr/>
          <a:lstStyle/>
          <a:p>
            <a:endParaRPr lang="en-US" dirty="0"/>
          </a:p>
        </p:txBody>
      </p:sp>
      <p:pic>
        <p:nvPicPr>
          <p:cNvPr id="7" name="Content Placeholder 6">
            <a:extLst>
              <a:ext uri="{FF2B5EF4-FFF2-40B4-BE49-F238E27FC236}">
                <a16:creationId xmlns:a16="http://schemas.microsoft.com/office/drawing/2014/main" id="{1C7A6165-1815-448E-AB53-72FF543013A6}"/>
              </a:ext>
            </a:extLst>
          </p:cNvPr>
          <p:cNvPicPr>
            <a:picLocks noGrp="1" noChangeAspect="1"/>
          </p:cNvPicPr>
          <p:nvPr>
            <p:ph idx="1"/>
          </p:nvPr>
        </p:nvPicPr>
        <p:blipFill>
          <a:blip r:embed="rId2"/>
          <a:stretch>
            <a:fillRect/>
          </a:stretch>
        </p:blipFill>
        <p:spPr>
          <a:xfrm>
            <a:off x="999036" y="1825625"/>
            <a:ext cx="10193927" cy="4351338"/>
          </a:xfrm>
          <a:prstGeom prst="rect">
            <a:avLst/>
          </a:prstGeom>
        </p:spPr>
      </p:pic>
    </p:spTree>
    <p:extLst>
      <p:ext uri="{BB962C8B-B14F-4D97-AF65-F5344CB8AC3E}">
        <p14:creationId xmlns:p14="http://schemas.microsoft.com/office/powerpoint/2010/main" val="2908967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FA2B-31B8-410C-A7E2-1CEEDD42B1C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A46A000-54EF-4B9F-8DA2-442307103369}"/>
              </a:ext>
            </a:extLst>
          </p:cNvPr>
          <p:cNvSpPr>
            <a:spLocks noGrp="1"/>
          </p:cNvSpPr>
          <p:nvPr>
            <p:ph idx="1"/>
          </p:nvPr>
        </p:nvSpPr>
        <p:spPr/>
        <p:txBody>
          <a:bodyPr>
            <a:normAutofit fontScale="92500" lnSpcReduction="10000"/>
          </a:bodyPr>
          <a:lstStyle/>
          <a:p>
            <a:r>
              <a:rPr lang="en-US" dirty="0"/>
              <a:t>Authors create a novel data set of investor’s expectation of individual stock returns using the website </a:t>
            </a:r>
            <a:r>
              <a:rPr lang="en-US" dirty="0" err="1"/>
              <a:t>Forcerank</a:t>
            </a:r>
            <a:endParaRPr lang="en-US" dirty="0"/>
          </a:p>
          <a:p>
            <a:r>
              <a:rPr lang="en-US" dirty="0"/>
              <a:t>They model the relation between past returns and investors expectations two different ways</a:t>
            </a:r>
          </a:p>
          <a:p>
            <a:r>
              <a:rPr lang="en-US" dirty="0"/>
              <a:t>Run regressions and show that past returns are significant factors in investor expectations</a:t>
            </a:r>
          </a:p>
          <a:p>
            <a:r>
              <a:rPr lang="en-US" dirty="0"/>
              <a:t>Create a predicted score using the regression</a:t>
            </a:r>
          </a:p>
          <a:p>
            <a:r>
              <a:rPr lang="en-US" dirty="0"/>
              <a:t>Test the predictive power of both the actual score the predicted score</a:t>
            </a:r>
          </a:p>
          <a:p>
            <a:r>
              <a:rPr lang="en-US" dirty="0"/>
              <a:t>Find both are significant negative predictors of future stock performance</a:t>
            </a:r>
          </a:p>
          <a:p>
            <a:r>
              <a:rPr lang="en-US" dirty="0"/>
              <a:t>Relate this to Economic model</a:t>
            </a:r>
          </a:p>
        </p:txBody>
      </p:sp>
      <p:sp>
        <p:nvSpPr>
          <p:cNvPr id="4" name="Footer Placeholder 3">
            <a:extLst>
              <a:ext uri="{FF2B5EF4-FFF2-40B4-BE49-F238E27FC236}">
                <a16:creationId xmlns:a16="http://schemas.microsoft.com/office/drawing/2014/main" id="{428285DE-3920-434B-87AE-46D1D896242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153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ADDC-26E8-468F-B9A3-660D084659B3}"/>
              </a:ext>
            </a:extLst>
          </p:cNvPr>
          <p:cNvSpPr>
            <a:spLocks noGrp="1"/>
          </p:cNvSpPr>
          <p:nvPr>
            <p:ph type="title"/>
          </p:nvPr>
        </p:nvSpPr>
        <p:spPr/>
        <p:txBody>
          <a:bodyPr/>
          <a:lstStyle/>
          <a:p>
            <a:r>
              <a:rPr lang="en-US" dirty="0"/>
              <a:t>Critique</a:t>
            </a:r>
          </a:p>
        </p:txBody>
      </p:sp>
      <p:sp>
        <p:nvSpPr>
          <p:cNvPr id="3" name="Content Placeholder 2">
            <a:extLst>
              <a:ext uri="{FF2B5EF4-FFF2-40B4-BE49-F238E27FC236}">
                <a16:creationId xmlns:a16="http://schemas.microsoft.com/office/drawing/2014/main" id="{FA3D9421-56C1-487A-ADD0-63A400F3189D}"/>
              </a:ext>
            </a:extLst>
          </p:cNvPr>
          <p:cNvSpPr>
            <a:spLocks noGrp="1"/>
          </p:cNvSpPr>
          <p:nvPr>
            <p:ph idx="1"/>
          </p:nvPr>
        </p:nvSpPr>
        <p:spPr/>
        <p:txBody>
          <a:bodyPr>
            <a:normAutofit lnSpcReduction="10000"/>
          </a:bodyPr>
          <a:lstStyle/>
          <a:p>
            <a:r>
              <a:rPr lang="en-US" dirty="0"/>
              <a:t>My main concerns relate to the </a:t>
            </a:r>
            <a:r>
              <a:rPr lang="en-US" dirty="0" err="1"/>
              <a:t>Forcerank</a:t>
            </a:r>
            <a:r>
              <a:rPr lang="en-US" dirty="0"/>
              <a:t> data set</a:t>
            </a:r>
          </a:p>
          <a:p>
            <a:pPr lvl="1"/>
            <a:r>
              <a:rPr lang="en-US" dirty="0"/>
              <a:t>Sample size is very small, as few 64 people in some sectors, so accuracy of regressions is questionable</a:t>
            </a:r>
          </a:p>
          <a:p>
            <a:pPr lvl="1"/>
            <a:r>
              <a:rPr lang="en-US" dirty="0"/>
              <a:t>User don’t necessarily have to believe the ranking. In normal market data agents ‘put their money where their mouth is’</a:t>
            </a:r>
          </a:p>
          <a:p>
            <a:pPr lvl="1"/>
            <a:r>
              <a:rPr lang="en-US" dirty="0"/>
              <a:t>Users rank stock instead of giving an expectation of return to that must be any additional model/estimation</a:t>
            </a:r>
          </a:p>
          <a:p>
            <a:pPr lvl="1"/>
            <a:r>
              <a:rPr lang="en-US" dirty="0"/>
              <a:t>This is a built in assumption that every user is an extrapolator</a:t>
            </a:r>
          </a:p>
          <a:p>
            <a:pPr lvl="1"/>
            <a:r>
              <a:rPr lang="en-US" dirty="0"/>
              <a:t>The author make of point of noting user geographic and professional diversity, but I am not sure if the users of </a:t>
            </a:r>
            <a:r>
              <a:rPr lang="en-US" dirty="0" err="1"/>
              <a:t>Forcerank</a:t>
            </a:r>
            <a:r>
              <a:rPr lang="en-US" dirty="0"/>
              <a:t> are a good representation of an average extrapolating investor</a:t>
            </a:r>
          </a:p>
          <a:p>
            <a:pPr lvl="1"/>
            <a:r>
              <a:rPr lang="en-US" dirty="0"/>
              <a:t>Authors do note other alternatives and make a reasonable case why </a:t>
            </a:r>
            <a:r>
              <a:rPr lang="en-US" dirty="0" err="1"/>
              <a:t>Forcerank</a:t>
            </a:r>
            <a:r>
              <a:rPr lang="en-US" dirty="0"/>
              <a:t> is preferable, but has </a:t>
            </a:r>
            <a:r>
              <a:rPr lang="en-US" dirty="0" err="1"/>
              <a:t>Forcerank</a:t>
            </a:r>
            <a:r>
              <a:rPr lang="en-US" dirty="0"/>
              <a:t> has since closed down</a:t>
            </a:r>
          </a:p>
          <a:p>
            <a:endParaRPr lang="en-US" dirty="0"/>
          </a:p>
        </p:txBody>
      </p:sp>
      <p:sp>
        <p:nvSpPr>
          <p:cNvPr id="4" name="Footer Placeholder 3">
            <a:extLst>
              <a:ext uri="{FF2B5EF4-FFF2-40B4-BE49-F238E27FC236}">
                <a16:creationId xmlns:a16="http://schemas.microsoft.com/office/drawing/2014/main" id="{536CB72B-4416-4771-8490-388E2495147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40782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E5A6-7BC4-43D9-8AAF-331A0310B166}"/>
              </a:ext>
            </a:extLst>
          </p:cNvPr>
          <p:cNvSpPr>
            <a:spLocks noGrp="1"/>
          </p:cNvSpPr>
          <p:nvPr>
            <p:ph type="title"/>
          </p:nvPr>
        </p:nvSpPr>
        <p:spPr/>
        <p:txBody>
          <a:bodyPr/>
          <a:lstStyle/>
          <a:p>
            <a:r>
              <a:rPr lang="en-US" dirty="0"/>
              <a:t>Critique</a:t>
            </a:r>
          </a:p>
        </p:txBody>
      </p:sp>
      <p:sp>
        <p:nvSpPr>
          <p:cNvPr id="3" name="Content Placeholder 2">
            <a:extLst>
              <a:ext uri="{FF2B5EF4-FFF2-40B4-BE49-F238E27FC236}">
                <a16:creationId xmlns:a16="http://schemas.microsoft.com/office/drawing/2014/main" id="{2EFF3FC0-4731-4066-B0A5-CCFB4C62ADFC}"/>
              </a:ext>
            </a:extLst>
          </p:cNvPr>
          <p:cNvSpPr>
            <a:spLocks noGrp="1"/>
          </p:cNvSpPr>
          <p:nvPr>
            <p:ph idx="1"/>
          </p:nvPr>
        </p:nvSpPr>
        <p:spPr/>
        <p:txBody>
          <a:bodyPr>
            <a:normAutofit lnSpcReduction="10000"/>
          </a:bodyPr>
          <a:lstStyle/>
          <a:p>
            <a:r>
              <a:rPr lang="en-US" dirty="0"/>
              <a:t>Unsure about accuracy of some of the statistics</a:t>
            </a:r>
          </a:p>
          <a:p>
            <a:pPr lvl="1"/>
            <a:r>
              <a:rPr lang="en-US" dirty="0"/>
              <a:t>Regression appears to be accurate with a large sample size because the sample is the market data for the stocks</a:t>
            </a:r>
          </a:p>
          <a:p>
            <a:pPr lvl="1"/>
            <a:r>
              <a:rPr lang="en-US" dirty="0"/>
              <a:t>The output itself is an estimation with a slow sample size</a:t>
            </a:r>
          </a:p>
          <a:p>
            <a:pPr lvl="1"/>
            <a:r>
              <a:rPr lang="en-US" dirty="0"/>
              <a:t>The effect in this is not clear in the statistics</a:t>
            </a:r>
          </a:p>
          <a:p>
            <a:r>
              <a:rPr lang="en-US" dirty="0"/>
              <a:t>Confusion about the trading strategy</a:t>
            </a:r>
          </a:p>
          <a:p>
            <a:pPr lvl="1"/>
            <a:r>
              <a:rPr lang="en-US" dirty="0"/>
              <a:t>The authors claim that a trading strategy the moves against the sentiment bias is profitable</a:t>
            </a:r>
          </a:p>
          <a:p>
            <a:pPr lvl="1"/>
            <a:r>
              <a:rPr lang="en-US" dirty="0"/>
              <a:t>However they say this is account for a 5 factor trading strategy (which includes momentum) and a short term reversal factor</a:t>
            </a:r>
          </a:p>
          <a:p>
            <a:pPr lvl="1"/>
            <a:r>
              <a:rPr lang="en-US" dirty="0"/>
              <a:t>I would be worried that these factors would be conflated as they measure similar effects</a:t>
            </a:r>
          </a:p>
        </p:txBody>
      </p:sp>
      <p:sp>
        <p:nvSpPr>
          <p:cNvPr id="4" name="Footer Placeholder 3">
            <a:extLst>
              <a:ext uri="{FF2B5EF4-FFF2-40B4-BE49-F238E27FC236}">
                <a16:creationId xmlns:a16="http://schemas.microsoft.com/office/drawing/2014/main" id="{A06651D9-5755-434F-91A9-A69664E0C6A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899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2EF3-50C9-4E8D-8FF5-BE074FD42661}"/>
              </a:ext>
            </a:extLst>
          </p:cNvPr>
          <p:cNvSpPr>
            <a:spLocks noGrp="1"/>
          </p:cNvSpPr>
          <p:nvPr>
            <p:ph type="title"/>
          </p:nvPr>
        </p:nvSpPr>
        <p:spPr>
          <a:xfrm>
            <a:off x="838200" y="365126"/>
            <a:ext cx="10515600" cy="907084"/>
          </a:xfrm>
        </p:spPr>
        <p:txBody>
          <a:bodyPr/>
          <a:lstStyle/>
          <a:p>
            <a:r>
              <a:rPr lang="en-US" dirty="0"/>
              <a:t>Introduction</a:t>
            </a:r>
          </a:p>
        </p:txBody>
      </p:sp>
      <p:sp>
        <p:nvSpPr>
          <p:cNvPr id="3" name="Content Placeholder 2">
            <a:extLst>
              <a:ext uri="{FF2B5EF4-FFF2-40B4-BE49-F238E27FC236}">
                <a16:creationId xmlns:a16="http://schemas.microsoft.com/office/drawing/2014/main" id="{5F8F41F6-0858-45F2-97A0-A71271A4E25A}"/>
              </a:ext>
            </a:extLst>
          </p:cNvPr>
          <p:cNvSpPr>
            <a:spLocks noGrp="1"/>
          </p:cNvSpPr>
          <p:nvPr>
            <p:ph idx="1"/>
          </p:nvPr>
        </p:nvSpPr>
        <p:spPr>
          <a:xfrm>
            <a:off x="838200" y="1157716"/>
            <a:ext cx="10515600" cy="4351338"/>
          </a:xfrm>
        </p:spPr>
        <p:txBody>
          <a:bodyPr/>
          <a:lstStyle/>
          <a:p>
            <a:r>
              <a:rPr lang="en-US" dirty="0"/>
              <a:t>The growth of FinTech has made aggregating many individual investors beliefs about the stock market much easier</a:t>
            </a:r>
          </a:p>
          <a:p>
            <a:pPr lvl="1"/>
            <a:r>
              <a:rPr lang="en-US" dirty="0"/>
              <a:t>This paper uses a crowdsourced stock ranking website (Forcerank.com) to collect investor beliefs about individual stocks </a:t>
            </a:r>
          </a:p>
          <a:p>
            <a:pPr lvl="1"/>
            <a:r>
              <a:rPr lang="en-US" dirty="0" err="1"/>
              <a:t>Forcerank</a:t>
            </a:r>
            <a:r>
              <a:rPr lang="en-US" dirty="0"/>
              <a:t> reportedly draws from a large and diverse pool of investors to give a full picture of induvial investors</a:t>
            </a:r>
          </a:p>
          <a:p>
            <a:r>
              <a:rPr lang="en-US" dirty="0"/>
              <a:t>With this data set the authors investigate how investors expectations of individual stock returns affect asset prices</a:t>
            </a:r>
          </a:p>
          <a:p>
            <a:pPr marL="457200" lvl="1" indent="0">
              <a:buNone/>
            </a:pPr>
            <a:endParaRPr lang="en-US" dirty="0"/>
          </a:p>
        </p:txBody>
      </p:sp>
    </p:spTree>
    <p:extLst>
      <p:ext uri="{BB962C8B-B14F-4D97-AF65-F5344CB8AC3E}">
        <p14:creationId xmlns:p14="http://schemas.microsoft.com/office/powerpoint/2010/main" val="360047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8616-4804-418D-BE61-8652FDE5D3A0}"/>
              </a:ext>
            </a:extLst>
          </p:cNvPr>
          <p:cNvSpPr>
            <a:spLocks noGrp="1"/>
          </p:cNvSpPr>
          <p:nvPr>
            <p:ph type="title"/>
          </p:nvPr>
        </p:nvSpPr>
        <p:spPr/>
        <p:txBody>
          <a:bodyPr/>
          <a:lstStyle/>
          <a:p>
            <a:r>
              <a:rPr lang="en-US" dirty="0"/>
              <a:t>Method Overview</a:t>
            </a:r>
          </a:p>
        </p:txBody>
      </p:sp>
      <p:sp>
        <p:nvSpPr>
          <p:cNvPr id="3" name="Content Placeholder 2">
            <a:extLst>
              <a:ext uri="{FF2B5EF4-FFF2-40B4-BE49-F238E27FC236}">
                <a16:creationId xmlns:a16="http://schemas.microsoft.com/office/drawing/2014/main" id="{CF9A9940-3511-4670-9DAA-63B7522D886F}"/>
              </a:ext>
            </a:extLst>
          </p:cNvPr>
          <p:cNvSpPr>
            <a:spLocks noGrp="1"/>
          </p:cNvSpPr>
          <p:nvPr>
            <p:ph idx="1"/>
          </p:nvPr>
        </p:nvSpPr>
        <p:spPr/>
        <p:txBody>
          <a:bodyPr/>
          <a:lstStyle/>
          <a:p>
            <a:r>
              <a:rPr lang="en-US" dirty="0"/>
              <a:t>Model has two types of agent, extrapolators and fundamental traders</a:t>
            </a:r>
          </a:p>
          <a:p>
            <a:pPr lvl="1"/>
            <a:r>
              <a:rPr lang="en-US" dirty="0"/>
              <a:t>Extrapolators create expectation based on past stock performance while fundamental traders arbitrage on mispricing</a:t>
            </a:r>
          </a:p>
          <a:p>
            <a:r>
              <a:rPr lang="en-US" dirty="0"/>
              <a:t>A linear regression of investor expectation on past stock performance is run, using the stock rank as a proxy for investor expectations</a:t>
            </a:r>
          </a:p>
          <a:p>
            <a:pPr lvl="1"/>
            <a:r>
              <a:rPr lang="en-US" dirty="0"/>
              <a:t>The authors find that past results are important in investor expectation, but the significance of the past results decays exponentially with time</a:t>
            </a:r>
          </a:p>
          <a:p>
            <a:pPr lvl="1"/>
            <a:r>
              <a:rPr lang="en-US" dirty="0"/>
              <a:t>More bias is placed on negative results and negative results are remembered longer</a:t>
            </a:r>
          </a:p>
        </p:txBody>
      </p:sp>
    </p:spTree>
    <p:extLst>
      <p:ext uri="{BB962C8B-B14F-4D97-AF65-F5344CB8AC3E}">
        <p14:creationId xmlns:p14="http://schemas.microsoft.com/office/powerpoint/2010/main" val="391581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2199-804F-4F0C-AF85-03908B621CE4}"/>
              </a:ext>
            </a:extLst>
          </p:cNvPr>
          <p:cNvSpPr>
            <a:spLocks noGrp="1"/>
          </p:cNvSpPr>
          <p:nvPr>
            <p:ph type="title"/>
          </p:nvPr>
        </p:nvSpPr>
        <p:spPr/>
        <p:txBody>
          <a:bodyPr/>
          <a:lstStyle/>
          <a:p>
            <a:r>
              <a:rPr lang="en-US" dirty="0"/>
              <a:t>Method Overview</a:t>
            </a:r>
          </a:p>
        </p:txBody>
      </p:sp>
      <p:sp>
        <p:nvSpPr>
          <p:cNvPr id="3" name="Content Placeholder 2">
            <a:extLst>
              <a:ext uri="{FF2B5EF4-FFF2-40B4-BE49-F238E27FC236}">
                <a16:creationId xmlns:a16="http://schemas.microsoft.com/office/drawing/2014/main" id="{1F5280DD-A802-4413-905D-8185A8ACE01A}"/>
              </a:ext>
            </a:extLst>
          </p:cNvPr>
          <p:cNvSpPr>
            <a:spLocks noGrp="1"/>
          </p:cNvSpPr>
          <p:nvPr>
            <p:ph idx="1"/>
          </p:nvPr>
        </p:nvSpPr>
        <p:spPr/>
        <p:txBody>
          <a:bodyPr/>
          <a:lstStyle/>
          <a:p>
            <a:r>
              <a:rPr lang="en-US" dirty="0"/>
              <a:t>To summarize the degree of extrapolation in the model two parameters are used (</a:t>
            </a:r>
            <a:r>
              <a:rPr lang="el-GR" dirty="0"/>
              <a:t>λ</a:t>
            </a:r>
            <a:r>
              <a:rPr lang="el-GR" baseline="-25000" dirty="0"/>
              <a:t>1</a:t>
            </a:r>
            <a:r>
              <a:rPr lang="el-GR" dirty="0"/>
              <a:t> </a:t>
            </a:r>
            <a:r>
              <a:rPr lang="en-US" dirty="0"/>
              <a:t>and </a:t>
            </a:r>
            <a:r>
              <a:rPr lang="el-GR" dirty="0"/>
              <a:t>λ</a:t>
            </a:r>
            <a:r>
              <a:rPr lang="en-US" baseline="-25000" dirty="0"/>
              <a:t>2</a:t>
            </a:r>
            <a:r>
              <a:rPr lang="en-US" dirty="0"/>
              <a:t>)</a:t>
            </a:r>
          </a:p>
          <a:p>
            <a:pPr lvl="1"/>
            <a:r>
              <a:rPr lang="el-GR" dirty="0"/>
              <a:t>λ</a:t>
            </a:r>
            <a:r>
              <a:rPr lang="el-GR" baseline="-25000" dirty="0"/>
              <a:t>1 </a:t>
            </a:r>
            <a:r>
              <a:rPr lang="en-US" baseline="-25000" dirty="0"/>
              <a:t> </a:t>
            </a:r>
            <a:r>
              <a:rPr lang="en-US" dirty="0"/>
              <a:t>is a scaling factor applied to all past returns. It is the ‘level’ or magnitude of the extent that investors are sensitive to past returns.</a:t>
            </a:r>
          </a:p>
          <a:p>
            <a:pPr lvl="1"/>
            <a:r>
              <a:rPr lang="el-GR" dirty="0"/>
              <a:t>λ</a:t>
            </a:r>
            <a:r>
              <a:rPr lang="en-US" baseline="-25000" dirty="0"/>
              <a:t>2</a:t>
            </a:r>
            <a:r>
              <a:rPr lang="en-US" dirty="0"/>
              <a:t> is the decay term or the weight investor put on older results compared to newer ones. This represents the ‘slope’ of the extrapolation and the smaller it is the less investor care about older results.</a:t>
            </a:r>
          </a:p>
          <a:p>
            <a:r>
              <a:rPr lang="en-US" dirty="0"/>
              <a:t>The authors find is </a:t>
            </a:r>
            <a:r>
              <a:rPr lang="el-GR" dirty="0"/>
              <a:t>λ</a:t>
            </a:r>
            <a:r>
              <a:rPr lang="el-GR" baseline="-25000" dirty="0"/>
              <a:t>1</a:t>
            </a:r>
            <a:r>
              <a:rPr lang="en-US" dirty="0"/>
              <a:t> significantly positive and </a:t>
            </a:r>
            <a:r>
              <a:rPr lang="el-GR" dirty="0"/>
              <a:t>λ</a:t>
            </a:r>
            <a:r>
              <a:rPr lang="en-US" baseline="-25000" dirty="0"/>
              <a:t>2</a:t>
            </a:r>
            <a:r>
              <a:rPr lang="en-US" dirty="0"/>
              <a:t> is small as expected</a:t>
            </a:r>
          </a:p>
          <a:p>
            <a:r>
              <a:rPr lang="en-US" dirty="0"/>
              <a:t>Under ‘rational’ expectations </a:t>
            </a:r>
            <a:r>
              <a:rPr lang="el-GR" dirty="0"/>
              <a:t>λ</a:t>
            </a:r>
            <a:r>
              <a:rPr lang="el-GR" baseline="-25000" dirty="0"/>
              <a:t>1</a:t>
            </a:r>
            <a:r>
              <a:rPr lang="en-US" dirty="0"/>
              <a:t> should be significantly negative </a:t>
            </a:r>
          </a:p>
          <a:p>
            <a:r>
              <a:rPr lang="en-US" dirty="0"/>
              <a:t>The magnitude of </a:t>
            </a:r>
            <a:r>
              <a:rPr lang="el-GR" dirty="0"/>
              <a:t>λ</a:t>
            </a:r>
            <a:r>
              <a:rPr lang="el-GR" baseline="-25000" dirty="0"/>
              <a:t>1</a:t>
            </a:r>
            <a:r>
              <a:rPr lang="en-US" dirty="0"/>
              <a:t> represents magnitude of mispricing</a:t>
            </a:r>
          </a:p>
          <a:p>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13C19EBF-123D-4C5B-A368-74AB4F6D935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7998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9046-5931-4DA3-8772-3DAC0D3B50F2}"/>
              </a:ext>
            </a:extLst>
          </p:cNvPr>
          <p:cNvSpPr>
            <a:spLocks noGrp="1"/>
          </p:cNvSpPr>
          <p:nvPr>
            <p:ph type="title"/>
          </p:nvPr>
        </p:nvSpPr>
        <p:spPr/>
        <p:txBody>
          <a:bodyPr/>
          <a:lstStyle/>
          <a:p>
            <a:r>
              <a:rPr lang="en-US" dirty="0"/>
              <a:t>Model</a:t>
            </a:r>
          </a:p>
        </p:txBody>
      </p:sp>
      <p:sp>
        <p:nvSpPr>
          <p:cNvPr id="3" name="Content Placeholder 2">
            <a:extLst>
              <a:ext uri="{FF2B5EF4-FFF2-40B4-BE49-F238E27FC236}">
                <a16:creationId xmlns:a16="http://schemas.microsoft.com/office/drawing/2014/main" id="{B5D71256-0985-424C-8489-00F657519AD2}"/>
              </a:ext>
            </a:extLst>
          </p:cNvPr>
          <p:cNvSpPr>
            <a:spLocks noGrp="1"/>
          </p:cNvSpPr>
          <p:nvPr>
            <p:ph idx="1"/>
          </p:nvPr>
        </p:nvSpPr>
        <p:spPr/>
        <p:txBody>
          <a:bodyPr/>
          <a:lstStyle/>
          <a:p>
            <a:r>
              <a:rPr lang="en-US" dirty="0"/>
              <a:t>Cross section extrapolation models for behavior finance are uncommon for two main reasons</a:t>
            </a:r>
          </a:p>
          <a:p>
            <a:pPr lvl="1"/>
            <a:r>
              <a:rPr lang="en-US" dirty="0"/>
              <a:t>Data is difficult to collect</a:t>
            </a:r>
          </a:p>
          <a:p>
            <a:pPr lvl="1"/>
            <a:r>
              <a:rPr lang="en-US" dirty="0"/>
              <a:t>The mechanism for how investors create expectations across induvial stocks is not well understood</a:t>
            </a:r>
          </a:p>
          <a:p>
            <a:r>
              <a:rPr lang="en-US" dirty="0"/>
              <a:t>The authors constructs a very simple model with T+1 periods (t = 0,1,…T) and N+1 assets</a:t>
            </a:r>
          </a:p>
          <a:p>
            <a:pPr lvl="1"/>
            <a:r>
              <a:rPr lang="en-US" dirty="0"/>
              <a:t>N risky assets and 1 risk free asset whose return is normalized to 0</a:t>
            </a:r>
          </a:p>
          <a:p>
            <a:endParaRPr lang="en-US" dirty="0"/>
          </a:p>
        </p:txBody>
      </p:sp>
      <p:sp>
        <p:nvSpPr>
          <p:cNvPr id="4" name="Footer Placeholder 3">
            <a:extLst>
              <a:ext uri="{FF2B5EF4-FFF2-40B4-BE49-F238E27FC236}">
                <a16:creationId xmlns:a16="http://schemas.microsoft.com/office/drawing/2014/main" id="{2D739BF8-D0E9-477B-A759-2F24546A571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124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C73C-5F0A-4E2F-A062-C965FFD1F950}"/>
              </a:ext>
            </a:extLst>
          </p:cNvPr>
          <p:cNvSpPr>
            <a:spLocks noGrp="1"/>
          </p:cNvSpPr>
          <p:nvPr>
            <p:ph type="title"/>
          </p:nvPr>
        </p:nvSpPr>
        <p:spPr/>
        <p:txBody>
          <a:bodyPr/>
          <a:lstStyle/>
          <a:p>
            <a:r>
              <a:rPr lang="en-US" dirty="0"/>
              <a:t>Model</a:t>
            </a:r>
          </a:p>
        </p:txBody>
      </p:sp>
      <p:sp>
        <p:nvSpPr>
          <p:cNvPr id="3" name="Content Placeholder 2">
            <a:extLst>
              <a:ext uri="{FF2B5EF4-FFF2-40B4-BE49-F238E27FC236}">
                <a16:creationId xmlns:a16="http://schemas.microsoft.com/office/drawing/2014/main" id="{1AAD06BE-CE76-4F49-8365-DED4C94E193D}"/>
              </a:ext>
            </a:extLst>
          </p:cNvPr>
          <p:cNvSpPr>
            <a:spLocks noGrp="1"/>
          </p:cNvSpPr>
          <p:nvPr>
            <p:ph idx="1"/>
          </p:nvPr>
        </p:nvSpPr>
        <p:spPr>
          <a:xfrm>
            <a:off x="838200" y="1360260"/>
            <a:ext cx="10515600" cy="4996089"/>
          </a:xfrm>
        </p:spPr>
        <p:txBody>
          <a:bodyPr/>
          <a:lstStyle/>
          <a:p>
            <a:r>
              <a:rPr lang="en-US" dirty="0"/>
              <a:t>Each asset claims a single terminal dividend payment at T</a:t>
            </a:r>
          </a:p>
          <a:p>
            <a:endParaRPr lang="en-US" dirty="0"/>
          </a:p>
          <a:p>
            <a:endParaRPr lang="en-US" dirty="0"/>
          </a:p>
          <a:p>
            <a:endParaRPr lang="en-US" dirty="0"/>
          </a:p>
          <a:p>
            <a:endParaRPr lang="en-US" dirty="0"/>
          </a:p>
          <a:p>
            <a:endParaRPr lang="en-US" dirty="0"/>
          </a:p>
          <a:p>
            <a:r>
              <a:rPr lang="en-US" dirty="0"/>
              <a:t>D</a:t>
            </a:r>
            <a:r>
              <a:rPr lang="en-US" baseline="-25000" dirty="0"/>
              <a:t>i,0 </a:t>
            </a:r>
            <a:r>
              <a:rPr lang="en-US" dirty="0"/>
              <a:t>is public information at time zero</a:t>
            </a:r>
          </a:p>
          <a:p>
            <a:r>
              <a:rPr lang="el-GR" dirty="0"/>
              <a:t>ε</a:t>
            </a:r>
            <a:r>
              <a:rPr lang="en-US" baseline="-25000" dirty="0" err="1"/>
              <a:t>M,t</a:t>
            </a:r>
            <a:r>
              <a:rPr lang="en-US" baseline="-25000" dirty="0"/>
              <a:t> </a:t>
            </a:r>
            <a:r>
              <a:rPr lang="en-US" dirty="0"/>
              <a:t>is market news and </a:t>
            </a:r>
            <a:r>
              <a:rPr lang="el-GR" dirty="0"/>
              <a:t>η</a:t>
            </a:r>
            <a:r>
              <a:rPr lang="en-US" baseline="-25000" dirty="0" err="1"/>
              <a:t>i,t</a:t>
            </a:r>
            <a:r>
              <a:rPr lang="en-US" baseline="-25000" dirty="0"/>
              <a:t> </a:t>
            </a:r>
            <a:r>
              <a:rPr lang="en-US" dirty="0"/>
              <a:t>is stock idiosyncratic news</a:t>
            </a:r>
          </a:p>
          <a:p>
            <a:r>
              <a:rPr lang="el-GR" dirty="0"/>
              <a:t>ζ</a:t>
            </a:r>
            <a:r>
              <a:rPr lang="en-US" baseline="-25000" dirty="0" err="1"/>
              <a:t>i</a:t>
            </a:r>
            <a:r>
              <a:rPr lang="en-US" dirty="0"/>
              <a:t> is the loading of stock </a:t>
            </a:r>
            <a:r>
              <a:rPr lang="en-US" dirty="0" err="1"/>
              <a:t>i</a:t>
            </a:r>
            <a:r>
              <a:rPr lang="en-US" dirty="0"/>
              <a:t> on the market news (like a beta)</a:t>
            </a:r>
          </a:p>
          <a:p>
            <a:endParaRPr lang="en-US" dirty="0"/>
          </a:p>
          <a:p>
            <a:endParaRPr lang="en-US" dirty="0"/>
          </a:p>
        </p:txBody>
      </p:sp>
      <p:sp>
        <p:nvSpPr>
          <p:cNvPr id="4" name="Footer Placeholder 3">
            <a:extLst>
              <a:ext uri="{FF2B5EF4-FFF2-40B4-BE49-F238E27FC236}">
                <a16:creationId xmlns:a16="http://schemas.microsoft.com/office/drawing/2014/main" id="{65BBEF41-7BDD-4293-A641-E9DCCA325460}"/>
              </a:ext>
            </a:extLst>
          </p:cNvPr>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EC189605-0BB9-48C0-9196-F19679251D7E}"/>
              </a:ext>
            </a:extLst>
          </p:cNvPr>
          <p:cNvPicPr>
            <a:picLocks noChangeAspect="1"/>
          </p:cNvPicPr>
          <p:nvPr/>
        </p:nvPicPr>
        <p:blipFill>
          <a:blip r:embed="rId2"/>
          <a:stretch>
            <a:fillRect/>
          </a:stretch>
        </p:blipFill>
        <p:spPr>
          <a:xfrm>
            <a:off x="640896" y="1759404"/>
            <a:ext cx="9311368" cy="2747750"/>
          </a:xfrm>
          <a:prstGeom prst="rect">
            <a:avLst/>
          </a:prstGeom>
        </p:spPr>
      </p:pic>
    </p:spTree>
    <p:extLst>
      <p:ext uri="{BB962C8B-B14F-4D97-AF65-F5344CB8AC3E}">
        <p14:creationId xmlns:p14="http://schemas.microsoft.com/office/powerpoint/2010/main" val="86334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05DF6-86B5-469F-8EAD-D258D0A9CD85}"/>
              </a:ext>
            </a:extLst>
          </p:cNvPr>
          <p:cNvSpPr>
            <a:spLocks noGrp="1"/>
          </p:cNvSpPr>
          <p:nvPr>
            <p:ph type="title"/>
          </p:nvPr>
        </p:nvSpPr>
        <p:spPr/>
        <p:txBody>
          <a:bodyPr/>
          <a:lstStyle/>
          <a:p>
            <a:r>
              <a:rPr lang="en-US" dirty="0"/>
              <a:t>Model</a:t>
            </a:r>
          </a:p>
        </p:txBody>
      </p:sp>
      <p:sp>
        <p:nvSpPr>
          <p:cNvPr id="3" name="Content Placeholder 2">
            <a:extLst>
              <a:ext uri="{FF2B5EF4-FFF2-40B4-BE49-F238E27FC236}">
                <a16:creationId xmlns:a16="http://schemas.microsoft.com/office/drawing/2014/main" id="{64361564-5B86-4AAF-BDF7-34E8A67E9FC6}"/>
              </a:ext>
            </a:extLst>
          </p:cNvPr>
          <p:cNvSpPr>
            <a:spLocks noGrp="1"/>
          </p:cNvSpPr>
          <p:nvPr>
            <p:ph idx="1"/>
          </p:nvPr>
        </p:nvSpPr>
        <p:spPr/>
        <p:txBody>
          <a:bodyPr/>
          <a:lstStyle/>
          <a:p>
            <a:pPr lvl="0"/>
            <a:r>
              <a:rPr lang="en-US" dirty="0"/>
              <a:t>The price of a stock, P</a:t>
            </a:r>
            <a:r>
              <a:rPr lang="en-US" baseline="-25000" dirty="0"/>
              <a:t>i</a:t>
            </a:r>
            <a:r>
              <a:rPr lang="en-US" dirty="0"/>
              <a:t>, is determined by the equilibrium of the model and has fixed supply Q</a:t>
            </a:r>
            <a:r>
              <a:rPr lang="en-US" baseline="-25000" dirty="0"/>
              <a:t>i</a:t>
            </a:r>
            <a:r>
              <a:rPr lang="en-US" dirty="0"/>
              <a:t> </a:t>
            </a:r>
          </a:p>
          <a:p>
            <a:pPr lvl="0"/>
            <a:r>
              <a:rPr lang="en-US" dirty="0"/>
              <a:t>µ</a:t>
            </a:r>
            <a:r>
              <a:rPr lang="en-US" baseline="30000" dirty="0"/>
              <a:t>F</a:t>
            </a:r>
            <a:r>
              <a:rPr lang="en-US" dirty="0"/>
              <a:t> is the fraction of fundamental traders and µ</a:t>
            </a:r>
            <a:r>
              <a:rPr lang="en-US" baseline="30000" dirty="0"/>
              <a:t>E</a:t>
            </a:r>
            <a:r>
              <a:rPr lang="en-US" dirty="0"/>
              <a:t> is fraction of extrapolators: µ</a:t>
            </a:r>
            <a:r>
              <a:rPr lang="en-US" baseline="30000" dirty="0"/>
              <a:t>F </a:t>
            </a:r>
            <a:r>
              <a:rPr lang="en-US" dirty="0"/>
              <a:t>+ µ</a:t>
            </a:r>
            <a:r>
              <a:rPr lang="en-US" baseline="30000" dirty="0"/>
              <a:t>E </a:t>
            </a:r>
            <a:r>
              <a:rPr lang="en-US" dirty="0"/>
              <a:t>=1</a:t>
            </a:r>
          </a:p>
          <a:p>
            <a:r>
              <a:rPr lang="en-US" dirty="0"/>
              <a:t>Each type tries to maximize expected utility defined over next period’s wealth with a constant absolute risk aversion coefficient </a:t>
            </a:r>
            <a:r>
              <a:rPr lang="el-GR" dirty="0"/>
              <a:t>γ</a:t>
            </a:r>
            <a:endParaRPr lang="en-US" dirty="0"/>
          </a:p>
          <a:p>
            <a:endParaRPr lang="en-US" dirty="0"/>
          </a:p>
        </p:txBody>
      </p:sp>
      <p:sp>
        <p:nvSpPr>
          <p:cNvPr id="4" name="Footer Placeholder 3">
            <a:extLst>
              <a:ext uri="{FF2B5EF4-FFF2-40B4-BE49-F238E27FC236}">
                <a16:creationId xmlns:a16="http://schemas.microsoft.com/office/drawing/2014/main" id="{C6418D4B-41F5-44B7-A3A4-17C9C84EB5E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5893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162C0-E51A-42BD-824A-C1AFA97953E8}"/>
              </a:ext>
            </a:extLst>
          </p:cNvPr>
          <p:cNvSpPr>
            <a:spLocks noGrp="1"/>
          </p:cNvSpPr>
          <p:nvPr>
            <p:ph type="title"/>
          </p:nvPr>
        </p:nvSpPr>
        <p:spPr/>
        <p:txBody>
          <a:bodyPr/>
          <a:lstStyle/>
          <a:p>
            <a:r>
              <a:rPr lang="en-US" dirty="0"/>
              <a:t>Model</a:t>
            </a:r>
          </a:p>
        </p:txBody>
      </p:sp>
      <p:sp>
        <p:nvSpPr>
          <p:cNvPr id="3" name="Content Placeholder 2">
            <a:extLst>
              <a:ext uri="{FF2B5EF4-FFF2-40B4-BE49-F238E27FC236}">
                <a16:creationId xmlns:a16="http://schemas.microsoft.com/office/drawing/2014/main" id="{342C6C03-3ADA-4A53-A2DF-DDA2B76CC4A2}"/>
              </a:ext>
            </a:extLst>
          </p:cNvPr>
          <p:cNvSpPr>
            <a:spLocks noGrp="1"/>
          </p:cNvSpPr>
          <p:nvPr>
            <p:ph idx="1"/>
          </p:nvPr>
        </p:nvSpPr>
        <p:spPr>
          <a:xfrm>
            <a:off x="838200" y="1857431"/>
            <a:ext cx="10515600" cy="4351338"/>
          </a:xfrm>
        </p:spPr>
        <p:txBody>
          <a:bodyPr/>
          <a:lstStyle/>
          <a:p>
            <a:r>
              <a:rPr lang="en-US" dirty="0"/>
              <a:t>Key assumption of the model is that for a risky asset </a:t>
            </a:r>
            <a:r>
              <a:rPr lang="en-US" dirty="0" err="1"/>
              <a:t>i</a:t>
            </a:r>
            <a:r>
              <a:rPr lang="en-US" dirty="0"/>
              <a:t> </a:t>
            </a:r>
          </a:p>
          <a:p>
            <a:endParaRPr lang="en-US" dirty="0"/>
          </a:p>
          <a:p>
            <a:endParaRPr lang="en-US" dirty="0"/>
          </a:p>
          <a:p>
            <a:endParaRPr lang="en-US" dirty="0"/>
          </a:p>
          <a:p>
            <a:r>
              <a:rPr lang="en-US" dirty="0"/>
              <a:t>where λ</a:t>
            </a:r>
            <a:r>
              <a:rPr lang="en-US" baseline="-25000" dirty="0"/>
              <a:t>i,1</a:t>
            </a:r>
            <a:r>
              <a:rPr lang="en-US" dirty="0"/>
              <a:t> &gt; 0 and λ</a:t>
            </a:r>
            <a:r>
              <a:rPr lang="en-US" baseline="-25000" dirty="0"/>
              <a:t>i,2 </a:t>
            </a:r>
            <a:r>
              <a:rPr lang="en-US" dirty="0"/>
              <a:t>∈ (0, 1)</a:t>
            </a:r>
          </a:p>
          <a:p>
            <a:r>
              <a:rPr lang="en-US" dirty="0"/>
              <a:t>This means extrapolators’ expectation of the change in the price of a risky asset </a:t>
            </a:r>
            <a:r>
              <a:rPr lang="en-US" dirty="0" err="1"/>
              <a:t>i</a:t>
            </a:r>
            <a:r>
              <a:rPr lang="en-US" dirty="0"/>
              <a:t> is a linear function of the weight average of all past price change (the sentiment </a:t>
            </a:r>
            <a:r>
              <a:rPr lang="en-US" dirty="0" err="1"/>
              <a:t>S</a:t>
            </a:r>
            <a:r>
              <a:rPr lang="en-US" baseline="-25000" dirty="0" err="1"/>
              <a:t>i,t</a:t>
            </a:r>
            <a:r>
              <a:rPr lang="en-US" dirty="0"/>
              <a:t>)</a:t>
            </a:r>
          </a:p>
        </p:txBody>
      </p:sp>
      <p:sp>
        <p:nvSpPr>
          <p:cNvPr id="4" name="Footer Placeholder 3">
            <a:extLst>
              <a:ext uri="{FF2B5EF4-FFF2-40B4-BE49-F238E27FC236}">
                <a16:creationId xmlns:a16="http://schemas.microsoft.com/office/drawing/2014/main" id="{BDDD73C6-7119-4177-A5CC-8CA2486C9856}"/>
              </a:ext>
            </a:extLst>
          </p:cNvPr>
          <p:cNvSpPr>
            <a:spLocks noGrp="1"/>
          </p:cNvSpPr>
          <p:nvPr>
            <p:ph type="ftr" sz="quarter" idx="11"/>
          </p:nvPr>
        </p:nvSpPr>
        <p:spPr/>
        <p:txBody>
          <a:bodyPr/>
          <a:lstStyle/>
          <a:p>
            <a:endParaRPr lang="en-US" dirty="0"/>
          </a:p>
        </p:txBody>
      </p:sp>
      <p:pic>
        <p:nvPicPr>
          <p:cNvPr id="5" name="Picture 4">
            <a:extLst>
              <a:ext uri="{FF2B5EF4-FFF2-40B4-BE49-F238E27FC236}">
                <a16:creationId xmlns:a16="http://schemas.microsoft.com/office/drawing/2014/main" id="{2C342FE6-24CD-48A8-ACB7-DB02E6FF0843}"/>
              </a:ext>
            </a:extLst>
          </p:cNvPr>
          <p:cNvPicPr>
            <a:picLocks noChangeAspect="1"/>
          </p:cNvPicPr>
          <p:nvPr/>
        </p:nvPicPr>
        <p:blipFill>
          <a:blip r:embed="rId2"/>
          <a:stretch>
            <a:fillRect/>
          </a:stretch>
        </p:blipFill>
        <p:spPr>
          <a:xfrm>
            <a:off x="2044935" y="2280575"/>
            <a:ext cx="8372475" cy="1533525"/>
          </a:xfrm>
          <a:prstGeom prst="rect">
            <a:avLst/>
          </a:prstGeom>
        </p:spPr>
      </p:pic>
    </p:spTree>
    <p:extLst>
      <p:ext uri="{BB962C8B-B14F-4D97-AF65-F5344CB8AC3E}">
        <p14:creationId xmlns:p14="http://schemas.microsoft.com/office/powerpoint/2010/main" val="2313523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2951</TotalTime>
  <Words>1703</Words>
  <Application>Microsoft Office PowerPoint</Application>
  <PresentationFormat>Widescreen</PresentationFormat>
  <Paragraphs>139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Extrapolative Beliefs in the Cross-section</vt:lpstr>
      <vt:lpstr>Introduction</vt:lpstr>
      <vt:lpstr>Introduction</vt:lpstr>
      <vt:lpstr>Method Overview</vt:lpstr>
      <vt:lpstr>Method Overview</vt:lpstr>
      <vt:lpstr>Model</vt:lpstr>
      <vt:lpstr>Model</vt:lpstr>
      <vt:lpstr>Model</vt:lpstr>
      <vt:lpstr>Model</vt:lpstr>
      <vt:lpstr>Model</vt:lpstr>
      <vt:lpstr>Model</vt:lpstr>
      <vt:lpstr>Model</vt:lpstr>
      <vt:lpstr>Model Advantages</vt:lpstr>
      <vt:lpstr>Model Advantages</vt:lpstr>
      <vt:lpstr>Empirical Analysis: Expectation Formation </vt:lpstr>
      <vt:lpstr>Linear Regression</vt:lpstr>
      <vt:lpstr>Linear Regression</vt:lpstr>
      <vt:lpstr>Non-Linear Regression</vt:lpstr>
      <vt:lpstr>Non-Linear Regression</vt:lpstr>
      <vt:lpstr>Professional vs. Non-Professional</vt:lpstr>
      <vt:lpstr>Return Predictability</vt:lpstr>
      <vt:lpstr>Return Predictability</vt:lpstr>
      <vt:lpstr>Return predictability of the Forcerank score</vt:lpstr>
      <vt:lpstr>Trading Strategy</vt:lpstr>
      <vt:lpstr>Subsample</vt:lpstr>
      <vt:lpstr>Out of sample</vt:lpstr>
      <vt:lpstr>Conclusion</vt:lpstr>
      <vt:lpstr>Critique</vt:lpstr>
      <vt:lpstr>Critique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Extrapolative Beliefs in the Cross-section</dc:title>
  <dc:creator>Alexander Cruise</dc:creator>
  <cp:lastModifiedBy>Alexander Cruise</cp:lastModifiedBy>
  <cp:revision>48</cp:revision>
  <dcterms:created xsi:type="dcterms:W3CDTF">2018-09-08T16:28:51Z</dcterms:created>
  <dcterms:modified xsi:type="dcterms:W3CDTF">2018-09-10T17:40:47Z</dcterms:modified>
</cp:coreProperties>
</file>